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675" r:id="rId5"/>
    <p:sldMasterId id="2147483717" r:id="rId6"/>
  </p:sldMasterIdLst>
  <p:notesMasterIdLst>
    <p:notesMasterId r:id="rId51"/>
  </p:notesMasterIdLst>
  <p:sldIdLst>
    <p:sldId id="256" r:id="rId7"/>
    <p:sldId id="2045" r:id="rId8"/>
    <p:sldId id="260" r:id="rId9"/>
    <p:sldId id="2054" r:id="rId10"/>
    <p:sldId id="2051" r:id="rId11"/>
    <p:sldId id="2055" r:id="rId12"/>
    <p:sldId id="2069" r:id="rId13"/>
    <p:sldId id="2070" r:id="rId14"/>
    <p:sldId id="2056" r:id="rId15"/>
    <p:sldId id="2050" r:id="rId16"/>
    <p:sldId id="2047" r:id="rId17"/>
    <p:sldId id="2057" r:id="rId18"/>
    <p:sldId id="2060" r:id="rId19"/>
    <p:sldId id="1765" r:id="rId20"/>
    <p:sldId id="1770" r:id="rId21"/>
    <p:sldId id="1740" r:id="rId22"/>
    <p:sldId id="2052" r:id="rId23"/>
    <p:sldId id="2053" r:id="rId24"/>
    <p:sldId id="265" r:id="rId25"/>
    <p:sldId id="283" r:id="rId26"/>
    <p:sldId id="279" r:id="rId27"/>
    <p:sldId id="2009" r:id="rId28"/>
    <p:sldId id="476" r:id="rId29"/>
    <p:sldId id="2004" r:id="rId30"/>
    <p:sldId id="269" r:id="rId31"/>
    <p:sldId id="276" r:id="rId32"/>
    <p:sldId id="274" r:id="rId33"/>
    <p:sldId id="277" r:id="rId34"/>
    <p:sldId id="2018" r:id="rId35"/>
    <p:sldId id="2019" r:id="rId36"/>
    <p:sldId id="2020" r:id="rId37"/>
    <p:sldId id="2061" r:id="rId38"/>
    <p:sldId id="2062" r:id="rId39"/>
    <p:sldId id="278" r:id="rId40"/>
    <p:sldId id="280" r:id="rId41"/>
    <p:sldId id="2063" r:id="rId42"/>
    <p:sldId id="2022" r:id="rId43"/>
    <p:sldId id="2068" r:id="rId44"/>
    <p:sldId id="281" r:id="rId45"/>
    <p:sldId id="2023" r:id="rId46"/>
    <p:sldId id="2065" r:id="rId47"/>
    <p:sldId id="2067" r:id="rId48"/>
    <p:sldId id="284" r:id="rId49"/>
    <p:sldId id="259"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8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58C4"/>
    <a:srgbClr val="5DBADB"/>
    <a:srgbClr val="2F3293"/>
    <a:srgbClr val="526B24"/>
    <a:srgbClr val="81C491"/>
    <a:srgbClr val="4A66AC"/>
    <a:srgbClr val="C7C161"/>
    <a:srgbClr val="33ACE1"/>
    <a:srgbClr val="59862C"/>
    <a:srgbClr val="5D6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6693" autoAdjust="0"/>
    <p:restoredTop sz="94660"/>
  </p:normalViewPr>
  <p:slideViewPr>
    <p:cSldViewPr snapToGrid="0" showGuides="1">
      <p:cViewPr>
        <p:scale>
          <a:sx n="50" d="100"/>
          <a:sy n="50" d="100"/>
        </p:scale>
        <p:origin x="1142" y="171"/>
      </p:cViewPr>
      <p:guideLst>
        <p:guide orient="horz" pos="2682"/>
        <p:guide pos="3840"/>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19:48:21.8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0,'741'0,"-662"5,-7-1,-53-3,36 8,-1-1,-11-5,-24-3,38 7,-30-2,51 2,28-7,-51-1,608 1,-595-5,-4 0,195 4,-121 2,115 8,-101 7,-103-7,-25-4,37 2,191-5,-145-3,-91 2,0 1,27 6,-7-1,125 6,2-14,-58 0,542 1,-630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19:48:23.4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1,'4'0,"3"0,5 0,6 0,4 0,4 1,6 1,5 5,0 1,0-1,0-1,2 1,-2 0,-5-2,-4-1,-4-2,-6-1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19:49:34.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1,'22'1,"-1"1,1 2,-1 0,24 8,14 2,84 22,-130-33,-1 0,1-1,0-1,17 0,3 1,15 5,-30-4,17 2,28-5,8 0,-24 7,4 1,31-7,-2 0,-59 2,-1 0,34 10,4 1,26 3,13 0,-8 0,-66-11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19:49:37.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1,'473'0,"-370"4,-5 0,297-4,-382 0,-1 2,17 3,5 1,41 7,-44-6,36 2,-10-1,-37-4,21 1,-22-4,21 6,-21-4,21 2,-22-4,-1 0,32 4,-27-1,25 1,-16-3,-23-1,14 5,-12-3,2-1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5-03T19:49:47.7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11 0,'12'5,"-1"0,0-1,21 3,38 4,-31-6,37 6,144 1,-203-11,0 0,19 5,17 0,-42-5,80 7,51 3,2-11,-57-1,-36 1,55 0,-17-9,-82 8,0 0,0 0,14-4,-15 3,-5 2,-1-1,1 1,-1 0,1 0,-1 0,1 0,-1 0,1 0,-1 0,1 0,-1 0,1 0,-1 0,1 0,-1 0,1 0,-1 1,1-1,-1 0,0 0,1 1,-1-1,1 0,-1 0,0 1,1-1,-1 0,0 1,1-1,-1 1,1 0,0 1,0 0,-1 0,1 0,0 1,0 3,1 3,1 4,0 0,-1 1,1 23,-1-9,-1-18,5 16,-3-16,1 14,-2 29,-2-36,1-1,5 31,-2-25,-1 1,1 29,-4 46,-1-40,2-21,-2 43,1-79,0 0,0 0,0 0,0 0,0-1,0 1,-1 0,1 0,0 0,0 0,-1 0,1 0,-1-1,1 1,-1 0,1 0,-1-1,1 1,-1 0,0-1,1 1,-2 1,0-2,-1 1,1 0,0-1,0 1,0-1,0 0,0 0,0 0,-1 0,-1 0,-40-5,-59-14,24 3,15 5,-228-29,218 32,-20-1,-34 9,68 0,48 0,0-1,0-1,0 0,0-1,-14-4,-56-26,31 12,21 9,-44-16,57 23,0 1,-26-4,38 7,0 0,0 1,-1-2,1 1,-7-4,10 5,0-1,1 0,-1 0,0-1,1 1,-1 0,1-1,0 1,-1 0,1-1,0 0,0 1,0-1,0 0,0 1,0-1,1 0,-2-2,1-3,-1 0,1 1,0-1,1 0,0 1,0-1,0 0,1 0,1-6,-2 12,0 1,1-1,-1 0,0 1,0-1,0 1,1-1,-1 1,0-1,0 1,1-1,-1 1,0-1,1 1,-1-1,1 1,-1 0,1-1,-1 1,1 0,-1-1,1 1,0 0,-1 0,1 0,-1 0,1 0,0 0,-1 0,1 0,-1 0,1 0,-1 1,0-1,1 0,-1 0,1 1,-1-1,1 0,-1 1,1-1,-1 1,3 1,-1 1,-1-1,1 1,0-1,-1 1,3 5,1 8,4 18,-6-18,9 56,-8-56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51C26-5FE6-4904-BC17-812C07B3246E}" type="datetimeFigureOut">
              <a:rPr lang="en-GB" smtClean="0"/>
              <a:t>25/05/2023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A140FD-0CA0-4D5C-997C-48532931274C}" type="slidenum">
              <a:rPr lang="en-GB" smtClean="0"/>
              <a:t>‹#›</a:t>
            </a:fld>
            <a:endParaRPr lang="en-GB"/>
          </a:p>
        </p:txBody>
      </p:sp>
    </p:spTree>
    <p:extLst>
      <p:ext uri="{BB962C8B-B14F-4D97-AF65-F5344CB8AC3E}">
        <p14:creationId xmlns:p14="http://schemas.microsoft.com/office/powerpoint/2010/main" val="3402307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3861" y="2944570"/>
            <a:ext cx="4937760" cy="1298447"/>
          </a:xfrm>
        </p:spPr>
        <p:txBody>
          <a:bodyPr anchor="b">
            <a:normAutofit/>
          </a:bodyPr>
          <a:lstStyle>
            <a:lvl1pPr algn="l">
              <a:lnSpc>
                <a:spcPct val="85000"/>
              </a:lnSpc>
              <a:defRPr sz="3600" spc="-50" baseline="0">
                <a:solidFill>
                  <a:schemeClr val="tx1">
                    <a:lumMod val="85000"/>
                    <a:lumOff val="15000"/>
                  </a:schemeClr>
                </a:solidFill>
              </a:defRPr>
            </a:lvl1pPr>
          </a:lstStyle>
          <a:p>
            <a:r>
              <a:rPr lang="en-US" dirty="0"/>
              <a:t>Click to edit Master title style</a:t>
            </a:r>
          </a:p>
        </p:txBody>
      </p:sp>
      <p:sp>
        <p:nvSpPr>
          <p:cNvPr id="11" name="Content Placeholder 3">
            <a:extLst>
              <a:ext uri="{FF2B5EF4-FFF2-40B4-BE49-F238E27FC236}">
                <a16:creationId xmlns:a16="http://schemas.microsoft.com/office/drawing/2014/main" id="{0CBD247A-B6E0-4D7B-B959-A5ED6967BC27}"/>
              </a:ext>
            </a:extLst>
          </p:cNvPr>
          <p:cNvSpPr>
            <a:spLocks noGrp="1"/>
          </p:cNvSpPr>
          <p:nvPr>
            <p:ph sz="half" idx="2"/>
          </p:nvPr>
        </p:nvSpPr>
        <p:spPr>
          <a:xfrm>
            <a:off x="6699183" y="1463040"/>
            <a:ext cx="5089695" cy="3859731"/>
          </a:xfrm>
          <a:no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2" name="Straight Connector 21">
            <a:extLst>
              <a:ext uri="{FF2B5EF4-FFF2-40B4-BE49-F238E27FC236}">
                <a16:creationId xmlns:a16="http://schemas.microsoft.com/office/drawing/2014/main" id="{64BFED99-8180-4FA1-85E9-212433871AA5}"/>
              </a:ext>
            </a:extLst>
          </p:cNvPr>
          <p:cNvCxnSpPr>
            <a:cxnSpLocks/>
          </p:cNvCxnSpPr>
          <p:nvPr userDrawn="1"/>
        </p:nvCxnSpPr>
        <p:spPr>
          <a:xfrm>
            <a:off x="6285297" y="1463040"/>
            <a:ext cx="0" cy="4138863"/>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6F5EF61-25D9-4619-AB67-F65856820D72}"/>
              </a:ext>
            </a:extLst>
          </p:cNvPr>
          <p:cNvSpPr/>
          <p:nvPr userDrawn="1"/>
        </p:nvSpPr>
        <p:spPr>
          <a:xfrm>
            <a:off x="6252102" y="1463039"/>
            <a:ext cx="164619" cy="4347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6319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t with Caption">
    <p:spTree>
      <p:nvGrpSpPr>
        <p:cNvPr id="1" name=""/>
        <p:cNvGrpSpPr/>
        <p:nvPr/>
      </p:nvGrpSpPr>
      <p:grpSpPr>
        <a:xfrm>
          <a:off x="0" y="0"/>
          <a:ext cx="0" cy="0"/>
          <a:chOff x="0" y="0"/>
          <a:chExt cx="0" cy="0"/>
        </a:xfrm>
      </p:grpSpPr>
      <p:sp>
        <p:nvSpPr>
          <p:cNvPr id="8" name="Rectangle 7"/>
          <p:cNvSpPr/>
          <p:nvPr/>
        </p:nvSpPr>
        <p:spPr>
          <a:xfrm>
            <a:off x="-10720" y="0"/>
            <a:ext cx="4050791" cy="6858000"/>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9" name="Rectangle 8"/>
          <p:cNvSpPr/>
          <p:nvPr/>
        </p:nvSpPr>
        <p:spPr>
          <a:xfrm>
            <a:off x="4040071" y="0"/>
            <a:ext cx="64008" cy="6858000"/>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GB" dirty="0"/>
              <a:t>Prof. Carlos Garcia de Leaniz</a:t>
            </a:r>
          </a:p>
        </p:txBody>
      </p:sp>
      <p:sp>
        <p:nvSpPr>
          <p:cNvPr id="6" name="Footer Placeholder 5"/>
          <p:cNvSpPr>
            <a:spLocks noGrp="1"/>
          </p:cNvSpPr>
          <p:nvPr>
            <p:ph type="ftr" sz="quarter" idx="11"/>
          </p:nvPr>
        </p:nvSpPr>
        <p:spPr>
          <a:xfrm>
            <a:off x="4800599" y="6459785"/>
            <a:ext cx="5291983" cy="365125"/>
          </a:xfrm>
        </p:spPr>
        <p:txBody>
          <a:bodyPr/>
          <a:lstStyle>
            <a:lvl1pPr algn="l">
              <a:defRPr>
                <a:solidFill>
                  <a:schemeClr val="tx2"/>
                </a:solidFill>
              </a:defRPr>
            </a:lvl1pPr>
          </a:lstStyle>
          <a:p>
            <a:r>
              <a:rPr lang="en-US" dirty="0"/>
              <a:t>STREAM: Sensor Technologies for Remote</a:t>
            </a:r>
          </a:p>
          <a:p>
            <a:r>
              <a:rPr lang="en-US" dirty="0"/>
              <a:t>Environmental Aquatic Monitoring</a:t>
            </a:r>
            <a:endParaRPr lang="en-GB" dirty="0"/>
          </a:p>
        </p:txBody>
      </p:sp>
      <p:sp>
        <p:nvSpPr>
          <p:cNvPr id="7" name="Slide Number Placeholder 6"/>
          <p:cNvSpPr>
            <a:spLocks noGrp="1"/>
          </p:cNvSpPr>
          <p:nvPr>
            <p:ph type="sldNum" sz="quarter" idx="12"/>
          </p:nvPr>
        </p:nvSpPr>
        <p:spPr>
          <a:xfrm>
            <a:off x="10169495" y="6459785"/>
            <a:ext cx="1042988" cy="365125"/>
          </a:xfrm>
        </p:spPr>
        <p:txBody>
          <a:bodyPr/>
          <a:lstStyle>
            <a:lvl1pPr>
              <a:defRPr>
                <a:solidFill>
                  <a:schemeClr val="tx2"/>
                </a:solidFill>
              </a:defRPr>
            </a:lvl1pPr>
          </a:lstStyle>
          <a:p>
            <a:fld id="{F4372ADC-8874-40E0-B817-CC10C1B98349}" type="slidenum">
              <a:rPr lang="en-GB" smtClean="0"/>
              <a:t>‹#›</a:t>
            </a:fld>
            <a:endParaRPr lang="en-GB"/>
          </a:p>
        </p:txBody>
      </p:sp>
    </p:spTree>
    <p:extLst>
      <p:ext uri="{BB962C8B-B14F-4D97-AF65-F5344CB8AC3E}">
        <p14:creationId xmlns:p14="http://schemas.microsoft.com/office/powerpoint/2010/main" val="153416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dirty="0"/>
              <a:t>Click to edit Master title style</a:t>
            </a:r>
          </a:p>
        </p:txBody>
      </p:sp>
      <p:sp>
        <p:nvSpPr>
          <p:cNvPr id="3" name="Picture Placeholder 2" descr="Coral reef underwater"/>
          <p:cNvSpPr>
            <a:spLocks noGrp="1" noChangeAspect="1"/>
          </p:cNvSpPr>
          <p:nvPr>
            <p:ph type="pic" idx="1"/>
          </p:nvPr>
        </p:nvSpPr>
        <p:spPr>
          <a:xfrm>
            <a:off x="15" y="0"/>
            <a:ext cx="12191985" cy="4915076"/>
          </a:xfrm>
          <a:blipFill>
            <a:blip r:embed="rId2">
              <a:extLst>
                <a:ext uri="{28A0092B-C50C-407E-A947-70E740481C1C}">
                  <a14:useLocalDpi xmlns:a14="http://schemas.microsoft.com/office/drawing/2010/main" val="0"/>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Prof. Carlos Garcia de Leaniz</a:t>
            </a:r>
          </a:p>
        </p:txBody>
      </p:sp>
      <p:sp>
        <p:nvSpPr>
          <p:cNvPr id="6" name="Footer Placeholder 5"/>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p>
        </p:txBody>
      </p:sp>
      <p:sp>
        <p:nvSpPr>
          <p:cNvPr id="7" name="Slide Number Placeholder 6"/>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2355985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descr="Coral reef underwater"/>
          <p:cNvSpPr>
            <a:spLocks noGrp="1" noChangeAspect="1"/>
          </p:cNvSpPr>
          <p:nvPr>
            <p:ph type="pic" idx="1"/>
          </p:nvPr>
        </p:nvSpPr>
        <p:spPr>
          <a:xfrm>
            <a:off x="15" y="0"/>
            <a:ext cx="12191985" cy="4915076"/>
          </a:xfrm>
          <a:blipFill>
            <a:blip r:embed="rId2">
              <a:extLst>
                <a:ext uri="{28A0092B-C50C-407E-A947-70E740481C1C}">
                  <a14:useLocalDpi xmlns:a14="http://schemas.microsoft.com/office/drawing/2010/main" val="0"/>
                </a:ext>
              </a:extLst>
            </a:blip>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dirty="0"/>
              <a:t>Prof. Carlos Garcia de Leaniz</a:t>
            </a:r>
          </a:p>
        </p:txBody>
      </p:sp>
      <p:sp>
        <p:nvSpPr>
          <p:cNvPr id="6" name="Footer Placeholder 5"/>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p>
        </p:txBody>
      </p:sp>
      <p:sp>
        <p:nvSpPr>
          <p:cNvPr id="7" name="Slide Number Placeholder 6"/>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2194800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Prof. Carlos Garcia de Leaniz</a:t>
            </a:r>
          </a:p>
        </p:txBody>
      </p:sp>
      <p:sp>
        <p:nvSpPr>
          <p:cNvPr id="5" name="Footer Placeholder 4"/>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p>
        </p:txBody>
      </p:sp>
      <p:sp>
        <p:nvSpPr>
          <p:cNvPr id="6" name="Slide Number Placeholder 5"/>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1053253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Prof. Carlos Garcia de Leaniz</a:t>
            </a:r>
          </a:p>
        </p:txBody>
      </p:sp>
      <p:sp>
        <p:nvSpPr>
          <p:cNvPr id="5" name="Footer Placeholder 4"/>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p>
        </p:txBody>
      </p:sp>
      <p:sp>
        <p:nvSpPr>
          <p:cNvPr id="6" name="Slide Number Placeholder 5"/>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98555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0">
              <a:schemeClr val="accent1"/>
            </a:gs>
            <a:gs pos="77000">
              <a:schemeClr val="accent1">
                <a:lumMod val="3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reeform 2"/>
          <p:cNvSpPr/>
          <p:nvPr userDrawn="1"/>
        </p:nvSpPr>
        <p:spPr bwMode="ltGray">
          <a:xfrm>
            <a:off x="-8467" y="12700"/>
            <a:ext cx="7992533" cy="6840538"/>
          </a:xfrm>
          <a:custGeom>
            <a:avLst/>
            <a:gdLst>
              <a:gd name="connsiteX0" fmla="*/ 0 w 6057900"/>
              <a:gd name="connsiteY0" fmla="*/ 1117600 h 6851650"/>
              <a:gd name="connsiteX1" fmla="*/ 0 w 6057900"/>
              <a:gd name="connsiteY1" fmla="*/ 6851650 h 6851650"/>
              <a:gd name="connsiteX2" fmla="*/ 6057900 w 6057900"/>
              <a:gd name="connsiteY2" fmla="*/ 0 h 6851650"/>
              <a:gd name="connsiteX3" fmla="*/ 1911350 w 6057900"/>
              <a:gd name="connsiteY3"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40538"/>
              <a:gd name="connsiteX1" fmla="*/ 2381 w 6057900"/>
              <a:gd name="connsiteY1" fmla="*/ 6839744 h 6840538"/>
              <a:gd name="connsiteX2" fmla="*/ 84931 w 6057900"/>
              <a:gd name="connsiteY2" fmla="*/ 6840538 h 6840538"/>
              <a:gd name="connsiteX3" fmla="*/ 6057900 w 6057900"/>
              <a:gd name="connsiteY3" fmla="*/ 0 h 6840538"/>
              <a:gd name="connsiteX4" fmla="*/ 1911350 w 6057900"/>
              <a:gd name="connsiteY4" fmla="*/ 0 h 6840538"/>
              <a:gd name="connsiteX0" fmla="*/ 0 w 5994400"/>
              <a:gd name="connsiteY0" fmla="*/ 1117600 h 6840538"/>
              <a:gd name="connsiteX1" fmla="*/ 2381 w 5994400"/>
              <a:gd name="connsiteY1" fmla="*/ 6839744 h 6840538"/>
              <a:gd name="connsiteX2" fmla="*/ 84931 w 5994400"/>
              <a:gd name="connsiteY2" fmla="*/ 6840538 h 6840538"/>
              <a:gd name="connsiteX3" fmla="*/ 5994400 w 5994400"/>
              <a:gd name="connsiteY3" fmla="*/ 0 h 6840538"/>
              <a:gd name="connsiteX4" fmla="*/ 1911350 w 5994400"/>
              <a:gd name="connsiteY4" fmla="*/ 0 h 684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400" h="6840538">
                <a:moveTo>
                  <a:pt x="0" y="1117600"/>
                </a:moveTo>
                <a:cubicBezTo>
                  <a:pt x="794" y="3024981"/>
                  <a:pt x="1587" y="4932363"/>
                  <a:pt x="2381" y="6839744"/>
                </a:cubicBezTo>
                <a:lnTo>
                  <a:pt x="84931" y="6840538"/>
                </a:lnTo>
                <a:lnTo>
                  <a:pt x="5994400" y="0"/>
                </a:lnTo>
                <a:lnTo>
                  <a:pt x="1911350" y="0"/>
                </a:lnTo>
              </a:path>
            </a:pathLst>
          </a:custGeom>
          <a:gradFill flip="none" rotWithShape="1">
            <a:gsLst>
              <a:gs pos="100000">
                <a:schemeClr val="accent1">
                  <a:alpha val="0"/>
                </a:schemeClr>
              </a:gs>
              <a:gs pos="0">
                <a:schemeClr val="accent1">
                  <a:alpha val="3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899673" y="1905001"/>
            <a:ext cx="10375675" cy="2225262"/>
          </a:xfrm>
        </p:spPr>
        <p:txBody>
          <a:bodyPr anchor="ctr"/>
          <a:lstStyle>
            <a:lvl1pPr>
              <a:defRPr sz="4125">
                <a:solidFill>
                  <a:schemeClr val="bg1"/>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899606" y="4620890"/>
            <a:ext cx="10377927" cy="1415772"/>
          </a:xfrm>
        </p:spPr>
        <p:txBody>
          <a:bodyPr>
            <a:noAutofit/>
          </a:bodyPr>
          <a:lstStyle>
            <a:lvl1pPr marL="0" indent="0">
              <a:lnSpc>
                <a:spcPct val="95000"/>
              </a:lnSpc>
              <a:spcAft>
                <a:spcPts val="0"/>
              </a:spcAft>
              <a:buFont typeface="Arial" panose="020B0604020202020204" pitchFamily="34" charset="0"/>
              <a:buChar char="​"/>
              <a:defRPr sz="1575" b="0">
                <a:solidFill>
                  <a:schemeClr val="accent1"/>
                </a:solidFill>
                <a:latin typeface="Franklin Gothic Demi Cond" panose="020B0706030402020204" pitchFamily="34" charset="0"/>
              </a:defRPr>
            </a:lvl1pPr>
            <a:lvl2pPr marL="0" indent="0">
              <a:lnSpc>
                <a:spcPct val="95000"/>
              </a:lnSpc>
              <a:spcBef>
                <a:spcPts val="0"/>
              </a:spcBef>
              <a:spcAft>
                <a:spcPts val="150"/>
              </a:spcAft>
              <a:buFont typeface="Arial" panose="020B0604020202020204" pitchFamily="34" charset="0"/>
              <a:buChar char="​"/>
              <a:defRPr sz="1125">
                <a:solidFill>
                  <a:schemeClr val="bg1"/>
                </a:solidFill>
              </a:defRPr>
            </a:lvl2pPr>
            <a:lvl3pPr marL="0" indent="0">
              <a:lnSpc>
                <a:spcPct val="95000"/>
              </a:lnSpc>
              <a:spcBef>
                <a:spcPts val="0"/>
              </a:spcBef>
              <a:spcAft>
                <a:spcPts val="150"/>
              </a:spcAft>
              <a:buFont typeface="Arial" panose="020B0604020202020204" pitchFamily="34" charset="0"/>
              <a:buChar char="​"/>
              <a:defRPr sz="1125">
                <a:solidFill>
                  <a:schemeClr val="bg1"/>
                </a:solidFill>
              </a:defRPr>
            </a:lvl3pPr>
            <a:lvl4pPr marL="0" indent="0">
              <a:lnSpc>
                <a:spcPct val="95000"/>
              </a:lnSpc>
              <a:spcBef>
                <a:spcPts val="0"/>
              </a:spcBef>
              <a:spcAft>
                <a:spcPts val="150"/>
              </a:spcAft>
              <a:buFont typeface="Arial" panose="020B0604020202020204" pitchFamily="34" charset="0"/>
              <a:buChar char="​"/>
              <a:defRPr sz="1125">
                <a:solidFill>
                  <a:schemeClr val="bg1"/>
                </a:solidFill>
              </a:defRPr>
            </a:lvl4pPr>
            <a:lvl5pPr marL="0" indent="0">
              <a:lnSpc>
                <a:spcPct val="95000"/>
              </a:lnSpc>
              <a:spcBef>
                <a:spcPts val="0"/>
              </a:spcBef>
              <a:spcAft>
                <a:spcPts val="150"/>
              </a:spcAft>
              <a:buFont typeface="Arial" panose="020B0604020202020204" pitchFamily="34" charset="0"/>
              <a:buChar char="​"/>
              <a:defRPr sz="112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904049" y="1732950"/>
            <a:ext cx="10373553"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bg1">
                  <a:lumMod val="8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Tree>
    <p:extLst>
      <p:ext uri="{BB962C8B-B14F-4D97-AF65-F5344CB8AC3E}">
        <p14:creationId xmlns:p14="http://schemas.microsoft.com/office/powerpoint/2010/main" val="4207092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25" name="Text Placeholder 3"/>
          <p:cNvSpPr>
            <a:spLocks noGrp="1"/>
          </p:cNvSpPr>
          <p:nvPr>
            <p:ph type="body" sz="half" idx="2" hasCustomPrompt="1"/>
          </p:nvPr>
        </p:nvSpPr>
        <p:spPr>
          <a:xfrm>
            <a:off x="2157508" y="2971803"/>
            <a:ext cx="3633693" cy="914399"/>
          </a:xfrm>
        </p:spPr>
        <p:txBody>
          <a:bodyPr anchor="t" anchorCtr="0">
            <a:noAutofit/>
          </a:bodyPr>
          <a:lstStyle>
            <a:lvl1pPr marL="0" indent="0">
              <a:lnSpc>
                <a:spcPts val="1275"/>
              </a:lnSpc>
              <a:buNone/>
              <a:defRPr sz="1125">
                <a:solidFill>
                  <a:schemeClr val="tx2"/>
                </a:solidFill>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section title</a:t>
            </a:r>
          </a:p>
        </p:txBody>
      </p:sp>
      <p:sp>
        <p:nvSpPr>
          <p:cNvPr id="30" name="Text Placeholder 29"/>
          <p:cNvSpPr>
            <a:spLocks noGrp="1"/>
          </p:cNvSpPr>
          <p:nvPr>
            <p:ph type="body" sz="quarter" idx="11" hasCustomPrompt="1"/>
          </p:nvPr>
        </p:nvSpPr>
        <p:spPr>
          <a:xfrm>
            <a:off x="914401" y="2948356"/>
            <a:ext cx="1243107" cy="937839"/>
          </a:xfrm>
        </p:spPr>
        <p:txBody>
          <a:bodyPr anchor="t" anchorCtr="0">
            <a:noAutofit/>
          </a:bodyPr>
          <a:lstStyle>
            <a:lvl1pPr marL="0" indent="0">
              <a:lnSpc>
                <a:spcPct val="85000"/>
              </a:lnSpc>
              <a:spcBef>
                <a:spcPts val="0"/>
              </a:spcBef>
              <a:spcAft>
                <a:spcPts val="0"/>
              </a:spcAft>
              <a:buFontTx/>
              <a:buNone/>
              <a:defRPr sz="3750">
                <a:solidFill>
                  <a:schemeClr val="accent2"/>
                </a:solidFill>
                <a:latin typeface="Franklin Gothic Demi Cond" panose="020B0706030402020204" pitchFamily="34" charset="0"/>
              </a:defRPr>
            </a:lvl1pPr>
          </a:lstStyle>
          <a:p>
            <a:pPr lvl="0"/>
            <a:r>
              <a:rPr lang="en-US" dirty="0"/>
              <a:t>##</a:t>
            </a:r>
          </a:p>
        </p:txBody>
      </p:sp>
      <p:sp>
        <p:nvSpPr>
          <p:cNvPr id="22"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275" b="0">
                <a:solidFill>
                  <a:schemeClr val="accent3"/>
                </a:solidFill>
                <a:latin typeface="Franklin Gothic Demi Cond" panose="020B07060304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94" name="Text Placeholder 3"/>
          <p:cNvSpPr>
            <a:spLocks noGrp="1"/>
          </p:cNvSpPr>
          <p:nvPr>
            <p:ph type="body" sz="half" idx="29" hasCustomPrompt="1"/>
          </p:nvPr>
        </p:nvSpPr>
        <p:spPr>
          <a:xfrm>
            <a:off x="2157508" y="3886208"/>
            <a:ext cx="3633693" cy="914399"/>
          </a:xfrm>
        </p:spPr>
        <p:txBody>
          <a:bodyPr anchor="t" anchorCtr="0">
            <a:noAutofit/>
          </a:bodyPr>
          <a:lstStyle>
            <a:lvl1pPr marL="0" indent="0">
              <a:lnSpc>
                <a:spcPts val="1275"/>
              </a:lnSpc>
              <a:buNone/>
              <a:defRPr sz="1125">
                <a:solidFill>
                  <a:schemeClr val="tx2"/>
                </a:solidFill>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section title</a:t>
            </a:r>
          </a:p>
        </p:txBody>
      </p:sp>
      <p:sp>
        <p:nvSpPr>
          <p:cNvPr id="95" name="Text Placeholder 29"/>
          <p:cNvSpPr>
            <a:spLocks noGrp="1"/>
          </p:cNvSpPr>
          <p:nvPr>
            <p:ph type="body" sz="quarter" idx="30" hasCustomPrompt="1"/>
          </p:nvPr>
        </p:nvSpPr>
        <p:spPr>
          <a:xfrm>
            <a:off x="914401" y="3862761"/>
            <a:ext cx="1243107" cy="937839"/>
          </a:xfrm>
        </p:spPr>
        <p:txBody>
          <a:bodyPr anchor="t" anchorCtr="0">
            <a:noAutofit/>
          </a:bodyPr>
          <a:lstStyle>
            <a:lvl1pPr marL="0" indent="0">
              <a:lnSpc>
                <a:spcPct val="85000"/>
              </a:lnSpc>
              <a:spcBef>
                <a:spcPts val="0"/>
              </a:spcBef>
              <a:spcAft>
                <a:spcPts val="0"/>
              </a:spcAft>
              <a:buFontTx/>
              <a:buNone/>
              <a:defRPr sz="3750">
                <a:solidFill>
                  <a:schemeClr val="accent2"/>
                </a:solidFill>
                <a:latin typeface="Franklin Gothic Demi Cond" panose="020B0706030402020204" pitchFamily="34" charset="0"/>
              </a:defRPr>
            </a:lvl1pPr>
          </a:lstStyle>
          <a:p>
            <a:pPr lvl="0"/>
            <a:r>
              <a:rPr lang="en-US" dirty="0"/>
              <a:t>##</a:t>
            </a:r>
          </a:p>
        </p:txBody>
      </p:sp>
      <p:sp>
        <p:nvSpPr>
          <p:cNvPr id="96" name="Text Placeholder 3"/>
          <p:cNvSpPr>
            <a:spLocks noGrp="1"/>
          </p:cNvSpPr>
          <p:nvPr>
            <p:ph type="body" sz="half" idx="31" hasCustomPrompt="1"/>
          </p:nvPr>
        </p:nvSpPr>
        <p:spPr>
          <a:xfrm>
            <a:off x="2157508" y="4800613"/>
            <a:ext cx="3633693" cy="914399"/>
          </a:xfrm>
        </p:spPr>
        <p:txBody>
          <a:bodyPr anchor="t" anchorCtr="0">
            <a:noAutofit/>
          </a:bodyPr>
          <a:lstStyle>
            <a:lvl1pPr marL="0" indent="0">
              <a:lnSpc>
                <a:spcPts val="1275"/>
              </a:lnSpc>
              <a:buNone/>
              <a:defRPr sz="1125">
                <a:solidFill>
                  <a:schemeClr val="tx2"/>
                </a:solidFill>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section title</a:t>
            </a:r>
          </a:p>
        </p:txBody>
      </p:sp>
      <p:sp>
        <p:nvSpPr>
          <p:cNvPr id="97" name="Text Placeholder 29"/>
          <p:cNvSpPr>
            <a:spLocks noGrp="1"/>
          </p:cNvSpPr>
          <p:nvPr>
            <p:ph type="body" sz="quarter" idx="32" hasCustomPrompt="1"/>
          </p:nvPr>
        </p:nvSpPr>
        <p:spPr>
          <a:xfrm>
            <a:off x="914401" y="4777166"/>
            <a:ext cx="1243107" cy="937839"/>
          </a:xfrm>
        </p:spPr>
        <p:txBody>
          <a:bodyPr anchor="t" anchorCtr="0">
            <a:noAutofit/>
          </a:bodyPr>
          <a:lstStyle>
            <a:lvl1pPr marL="0" indent="0">
              <a:lnSpc>
                <a:spcPct val="85000"/>
              </a:lnSpc>
              <a:spcBef>
                <a:spcPts val="0"/>
              </a:spcBef>
              <a:spcAft>
                <a:spcPts val="0"/>
              </a:spcAft>
              <a:buFontTx/>
              <a:buNone/>
              <a:defRPr sz="3750">
                <a:solidFill>
                  <a:schemeClr val="accent2"/>
                </a:solidFill>
                <a:latin typeface="Franklin Gothic Demi Cond" panose="020B0706030402020204" pitchFamily="34" charset="0"/>
              </a:defRPr>
            </a:lvl1pPr>
          </a:lstStyle>
          <a:p>
            <a:pPr lvl="0"/>
            <a:r>
              <a:rPr lang="en-US" dirty="0"/>
              <a:t>##</a:t>
            </a:r>
          </a:p>
        </p:txBody>
      </p:sp>
      <p:sp>
        <p:nvSpPr>
          <p:cNvPr id="98" name="Text Placeholder 3"/>
          <p:cNvSpPr>
            <a:spLocks noGrp="1"/>
          </p:cNvSpPr>
          <p:nvPr>
            <p:ph type="body" sz="half" idx="33" hasCustomPrompt="1"/>
          </p:nvPr>
        </p:nvSpPr>
        <p:spPr>
          <a:xfrm>
            <a:off x="7643908" y="2971803"/>
            <a:ext cx="3633693" cy="914399"/>
          </a:xfrm>
        </p:spPr>
        <p:txBody>
          <a:bodyPr anchor="t" anchorCtr="0">
            <a:noAutofit/>
          </a:bodyPr>
          <a:lstStyle>
            <a:lvl1pPr marL="0" indent="0">
              <a:lnSpc>
                <a:spcPts val="1275"/>
              </a:lnSpc>
              <a:buNone/>
              <a:defRPr sz="1125">
                <a:solidFill>
                  <a:schemeClr val="tx2"/>
                </a:solidFill>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section title</a:t>
            </a:r>
          </a:p>
        </p:txBody>
      </p:sp>
      <p:sp>
        <p:nvSpPr>
          <p:cNvPr id="99" name="Text Placeholder 29"/>
          <p:cNvSpPr>
            <a:spLocks noGrp="1"/>
          </p:cNvSpPr>
          <p:nvPr>
            <p:ph type="body" sz="quarter" idx="34" hasCustomPrompt="1"/>
          </p:nvPr>
        </p:nvSpPr>
        <p:spPr>
          <a:xfrm>
            <a:off x="6400801" y="2948356"/>
            <a:ext cx="1243107" cy="937839"/>
          </a:xfrm>
        </p:spPr>
        <p:txBody>
          <a:bodyPr anchor="t" anchorCtr="0">
            <a:noAutofit/>
          </a:bodyPr>
          <a:lstStyle>
            <a:lvl1pPr marL="0" indent="0">
              <a:lnSpc>
                <a:spcPct val="85000"/>
              </a:lnSpc>
              <a:spcBef>
                <a:spcPts val="0"/>
              </a:spcBef>
              <a:spcAft>
                <a:spcPts val="0"/>
              </a:spcAft>
              <a:buFontTx/>
              <a:buNone/>
              <a:defRPr sz="3750">
                <a:solidFill>
                  <a:schemeClr val="accent2"/>
                </a:solidFill>
                <a:latin typeface="Franklin Gothic Demi Cond" panose="020B0706030402020204" pitchFamily="34" charset="0"/>
              </a:defRPr>
            </a:lvl1pPr>
          </a:lstStyle>
          <a:p>
            <a:pPr lvl="0"/>
            <a:r>
              <a:rPr lang="en-US" dirty="0"/>
              <a:t>##</a:t>
            </a:r>
          </a:p>
        </p:txBody>
      </p:sp>
      <p:sp>
        <p:nvSpPr>
          <p:cNvPr id="100" name="Text Placeholder 3"/>
          <p:cNvSpPr>
            <a:spLocks noGrp="1"/>
          </p:cNvSpPr>
          <p:nvPr>
            <p:ph type="body" sz="half" idx="35" hasCustomPrompt="1"/>
          </p:nvPr>
        </p:nvSpPr>
        <p:spPr>
          <a:xfrm>
            <a:off x="7643908" y="3886208"/>
            <a:ext cx="3633693" cy="914399"/>
          </a:xfrm>
        </p:spPr>
        <p:txBody>
          <a:bodyPr anchor="t" anchorCtr="0">
            <a:noAutofit/>
          </a:bodyPr>
          <a:lstStyle>
            <a:lvl1pPr marL="0" indent="0">
              <a:lnSpc>
                <a:spcPts val="1275"/>
              </a:lnSpc>
              <a:buNone/>
              <a:defRPr sz="1125">
                <a:solidFill>
                  <a:schemeClr val="tx2"/>
                </a:solidFill>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section title</a:t>
            </a:r>
          </a:p>
        </p:txBody>
      </p:sp>
      <p:sp>
        <p:nvSpPr>
          <p:cNvPr id="101" name="Text Placeholder 29"/>
          <p:cNvSpPr>
            <a:spLocks noGrp="1"/>
          </p:cNvSpPr>
          <p:nvPr>
            <p:ph type="body" sz="quarter" idx="36" hasCustomPrompt="1"/>
          </p:nvPr>
        </p:nvSpPr>
        <p:spPr>
          <a:xfrm>
            <a:off x="6400801" y="3862761"/>
            <a:ext cx="1243107" cy="937839"/>
          </a:xfrm>
        </p:spPr>
        <p:txBody>
          <a:bodyPr anchor="t" anchorCtr="0">
            <a:noAutofit/>
          </a:bodyPr>
          <a:lstStyle>
            <a:lvl1pPr marL="0" indent="0">
              <a:lnSpc>
                <a:spcPct val="85000"/>
              </a:lnSpc>
              <a:spcBef>
                <a:spcPts val="0"/>
              </a:spcBef>
              <a:spcAft>
                <a:spcPts val="0"/>
              </a:spcAft>
              <a:buFontTx/>
              <a:buNone/>
              <a:defRPr sz="3750">
                <a:solidFill>
                  <a:schemeClr val="accent2"/>
                </a:solidFill>
                <a:latin typeface="Franklin Gothic Demi Cond" panose="020B0706030402020204" pitchFamily="34" charset="0"/>
              </a:defRPr>
            </a:lvl1pPr>
          </a:lstStyle>
          <a:p>
            <a:pPr lvl="0"/>
            <a:r>
              <a:rPr lang="en-US" dirty="0"/>
              <a:t>##</a:t>
            </a:r>
          </a:p>
        </p:txBody>
      </p:sp>
      <p:sp>
        <p:nvSpPr>
          <p:cNvPr id="102" name="Text Placeholder 3"/>
          <p:cNvSpPr>
            <a:spLocks noGrp="1"/>
          </p:cNvSpPr>
          <p:nvPr>
            <p:ph type="body" sz="half" idx="37" hasCustomPrompt="1"/>
          </p:nvPr>
        </p:nvSpPr>
        <p:spPr>
          <a:xfrm>
            <a:off x="7643908" y="4800613"/>
            <a:ext cx="3633693" cy="914399"/>
          </a:xfrm>
        </p:spPr>
        <p:txBody>
          <a:bodyPr anchor="t" anchorCtr="0">
            <a:noAutofit/>
          </a:bodyPr>
          <a:lstStyle>
            <a:lvl1pPr marL="0" indent="0">
              <a:lnSpc>
                <a:spcPts val="1275"/>
              </a:lnSpc>
              <a:buNone/>
              <a:defRPr sz="1125">
                <a:solidFill>
                  <a:schemeClr val="tx2"/>
                </a:solidFill>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section title</a:t>
            </a:r>
          </a:p>
        </p:txBody>
      </p:sp>
      <p:sp>
        <p:nvSpPr>
          <p:cNvPr id="103" name="Text Placeholder 29"/>
          <p:cNvSpPr>
            <a:spLocks noGrp="1"/>
          </p:cNvSpPr>
          <p:nvPr>
            <p:ph type="body" sz="quarter" idx="38" hasCustomPrompt="1"/>
          </p:nvPr>
        </p:nvSpPr>
        <p:spPr>
          <a:xfrm>
            <a:off x="6400801" y="4777166"/>
            <a:ext cx="1243107" cy="937839"/>
          </a:xfrm>
        </p:spPr>
        <p:txBody>
          <a:bodyPr anchor="t" anchorCtr="0">
            <a:noAutofit/>
          </a:bodyPr>
          <a:lstStyle>
            <a:lvl1pPr marL="0" indent="0">
              <a:lnSpc>
                <a:spcPct val="85000"/>
              </a:lnSpc>
              <a:spcBef>
                <a:spcPts val="0"/>
              </a:spcBef>
              <a:spcAft>
                <a:spcPts val="0"/>
              </a:spcAft>
              <a:buFontTx/>
              <a:buNone/>
              <a:defRPr sz="3750">
                <a:solidFill>
                  <a:schemeClr val="accent2"/>
                </a:solidFill>
                <a:latin typeface="Franklin Gothic Demi Cond" panose="020B0706030402020204" pitchFamily="34" charset="0"/>
              </a:defRPr>
            </a:lvl1pPr>
          </a:lstStyle>
          <a:p>
            <a:pPr lvl="0"/>
            <a:r>
              <a:rPr lang="en-US" dirty="0"/>
              <a:t>##</a:t>
            </a:r>
          </a:p>
        </p:txBody>
      </p:sp>
    </p:spTree>
    <p:extLst>
      <p:ext uri="{BB962C8B-B14F-4D97-AF65-F5344CB8AC3E}">
        <p14:creationId xmlns:p14="http://schemas.microsoft.com/office/powerpoint/2010/main" val="2591005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15" name="Content Placeholder 13"/>
          <p:cNvSpPr>
            <a:spLocks noGrp="1"/>
          </p:cNvSpPr>
          <p:nvPr>
            <p:ph sz="quarter" idx="15"/>
          </p:nvPr>
        </p:nvSpPr>
        <p:spPr>
          <a:xfrm>
            <a:off x="914400" y="2971800"/>
            <a:ext cx="4876800" cy="2743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13"/>
          <p:cNvSpPr>
            <a:spLocks noGrp="1"/>
          </p:cNvSpPr>
          <p:nvPr>
            <p:ph sz="quarter" idx="16"/>
          </p:nvPr>
        </p:nvSpPr>
        <p:spPr>
          <a:xfrm>
            <a:off x="6400800" y="2971800"/>
            <a:ext cx="4876800" cy="274320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6"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275" b="0">
                <a:solidFill>
                  <a:schemeClr val="accent3"/>
                </a:solidFill>
                <a:latin typeface="Franklin Gothic Demi Cond" panose="020B07060304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9" name="TextBox 38"/>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40"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spTree>
    <p:extLst>
      <p:ext uri="{BB962C8B-B14F-4D97-AF65-F5344CB8AC3E}">
        <p14:creationId xmlns:p14="http://schemas.microsoft.com/office/powerpoint/2010/main" val="3360446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8" name="Content Placeholder 37"/>
          <p:cNvSpPr>
            <a:spLocks noGrp="1"/>
          </p:cNvSpPr>
          <p:nvPr>
            <p:ph sz="quarter" idx="15"/>
          </p:nvPr>
        </p:nvSpPr>
        <p:spPr>
          <a:xfrm>
            <a:off x="914400" y="2971800"/>
            <a:ext cx="670560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8229600" y="2971800"/>
            <a:ext cx="3048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275" b="0">
                <a:solidFill>
                  <a:schemeClr val="accent3"/>
                </a:solidFill>
                <a:latin typeface="Franklin Gothic Demi Cond" panose="020B07060304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37" name="TextBox 36"/>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41"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spTree>
    <p:extLst>
      <p:ext uri="{BB962C8B-B14F-4D97-AF65-F5344CB8AC3E}">
        <p14:creationId xmlns:p14="http://schemas.microsoft.com/office/powerpoint/2010/main" val="31474681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8" name="Content Placeholder 37"/>
          <p:cNvSpPr>
            <a:spLocks noGrp="1"/>
          </p:cNvSpPr>
          <p:nvPr>
            <p:ph sz="quarter" idx="15"/>
          </p:nvPr>
        </p:nvSpPr>
        <p:spPr>
          <a:xfrm>
            <a:off x="914400" y="2971800"/>
            <a:ext cx="304800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 name="Content Placeholder 37"/>
          <p:cNvSpPr>
            <a:spLocks noGrp="1"/>
          </p:cNvSpPr>
          <p:nvPr>
            <p:ph sz="quarter" idx="17"/>
          </p:nvPr>
        </p:nvSpPr>
        <p:spPr>
          <a:xfrm>
            <a:off x="4572000" y="2971800"/>
            <a:ext cx="670560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4"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275" b="0">
                <a:solidFill>
                  <a:schemeClr val="accent3"/>
                </a:solidFill>
                <a:latin typeface="Franklin Gothic Demi Cond" panose="020B07060304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1" name="TextBox 40"/>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42"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spTree>
    <p:extLst>
      <p:ext uri="{BB962C8B-B14F-4D97-AF65-F5344CB8AC3E}">
        <p14:creationId xmlns:p14="http://schemas.microsoft.com/office/powerpoint/2010/main" val="174124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8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dirty="0"/>
              <a:t>Prof. Carlos Garcia de Leaniz</a:t>
            </a:r>
          </a:p>
        </p:txBody>
      </p:sp>
      <p:sp>
        <p:nvSpPr>
          <p:cNvPr id="5" name="Footer Placeholder 4"/>
          <p:cNvSpPr>
            <a:spLocks noGrp="1"/>
          </p:cNvSpPr>
          <p:nvPr>
            <p:ph type="ftr" sz="quarter" idx="11"/>
          </p:nvPr>
        </p:nvSpPr>
        <p:spPr>
          <a:xfrm>
            <a:off x="3733436" y="6538162"/>
            <a:ext cx="5312537" cy="365125"/>
          </a:xfrm>
        </p:spPr>
        <p:txBody>
          <a:bodyPr/>
          <a:lstStyle>
            <a:lvl1pPr>
              <a:defRPr sz="1300">
                <a:latin typeface="Arial" panose="020B0604020202020204" pitchFamily="34" charset="0"/>
                <a:cs typeface="Arial" panose="020B0604020202020204" pitchFamily="34" charset="0"/>
              </a:defRPr>
            </a:lvl1pPr>
          </a:lstStyle>
          <a:p>
            <a:r>
              <a:rPr lang="en-US" dirty="0"/>
              <a:t>STREAM: Sensor Technologies for Remote</a:t>
            </a:r>
          </a:p>
          <a:p>
            <a:r>
              <a:rPr lang="en-US" dirty="0"/>
              <a:t>Environmental Aquatic Monitoring</a:t>
            </a:r>
          </a:p>
          <a:p>
            <a:endParaRPr lang="en-GB" dirty="0"/>
          </a:p>
        </p:txBody>
      </p:sp>
      <p:sp>
        <p:nvSpPr>
          <p:cNvPr id="6" name="Slide Number Placeholder 5"/>
          <p:cNvSpPr>
            <a:spLocks noGrp="1"/>
          </p:cNvSpPr>
          <p:nvPr>
            <p:ph type="sldNum" sz="quarter" idx="12"/>
          </p:nvPr>
        </p:nvSpPr>
        <p:spPr/>
        <p:txBody>
          <a:bodyPr/>
          <a:lstStyle/>
          <a:p>
            <a:fld id="{F4372ADC-8874-40E0-B817-CC10C1B98349}" type="slidenum">
              <a:rPr lang="en-GB" smtClean="0"/>
              <a:t>‹#›</a:t>
            </a:fld>
            <a:endParaRPr lang="en-GB"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2001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38" name="Content Placeholder 37"/>
          <p:cNvSpPr>
            <a:spLocks noGrp="1"/>
          </p:cNvSpPr>
          <p:nvPr>
            <p:ph sz="quarter" idx="15"/>
          </p:nvPr>
        </p:nvSpPr>
        <p:spPr>
          <a:xfrm>
            <a:off x="914400" y="2971800"/>
            <a:ext cx="3048000" cy="2743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 name="Content Placeholder 37"/>
          <p:cNvSpPr>
            <a:spLocks noGrp="1"/>
          </p:cNvSpPr>
          <p:nvPr>
            <p:ph sz="quarter" idx="16"/>
          </p:nvPr>
        </p:nvSpPr>
        <p:spPr>
          <a:xfrm>
            <a:off x="4572000" y="2971800"/>
            <a:ext cx="3048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Content Placeholder 37"/>
          <p:cNvSpPr>
            <a:spLocks noGrp="1"/>
          </p:cNvSpPr>
          <p:nvPr>
            <p:ph sz="quarter" idx="17"/>
          </p:nvPr>
        </p:nvSpPr>
        <p:spPr>
          <a:xfrm>
            <a:off x="8229600" y="2971800"/>
            <a:ext cx="3048000" cy="274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275" b="0">
                <a:solidFill>
                  <a:schemeClr val="accent3"/>
                </a:solidFill>
                <a:latin typeface="Franklin Gothic Demi Cond" panose="020B07060304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4" name="TextBox 43"/>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45"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spTree>
    <p:extLst>
      <p:ext uri="{BB962C8B-B14F-4D97-AF65-F5344CB8AC3E}">
        <p14:creationId xmlns:p14="http://schemas.microsoft.com/office/powerpoint/2010/main" val="16777973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dirty="0"/>
              <a:t>click to edit master title style</a:t>
            </a:r>
          </a:p>
        </p:txBody>
      </p:sp>
      <p:sp>
        <p:nvSpPr>
          <p:cNvPr id="8" name="TextBox 7"/>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12"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sp>
        <p:nvSpPr>
          <p:cNvPr id="19"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275" b="0">
                <a:solidFill>
                  <a:schemeClr val="accent3"/>
                </a:solidFill>
                <a:latin typeface="Franklin Gothic Demi Cond" panose="020B07060304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Tree>
    <p:extLst>
      <p:ext uri="{BB962C8B-B14F-4D97-AF65-F5344CB8AC3E}">
        <p14:creationId xmlns:p14="http://schemas.microsoft.com/office/powerpoint/2010/main" val="20693316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j-lt"/>
              </a:defRPr>
            </a:lvl1pPr>
          </a:lstStyle>
          <a:p>
            <a:r>
              <a:rPr lang="en-US" dirty="0"/>
              <a:t>click to edit master title style</a:t>
            </a:r>
          </a:p>
        </p:txBody>
      </p:sp>
      <p:sp>
        <p:nvSpPr>
          <p:cNvPr id="8" name="TextBox 7"/>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12"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sp>
        <p:nvSpPr>
          <p:cNvPr id="19" name="Text Placeholder 2"/>
          <p:cNvSpPr>
            <a:spLocks noGrp="1"/>
          </p:cNvSpPr>
          <p:nvPr>
            <p:ph type="body" idx="28" hasCustomPrompt="1"/>
          </p:nvPr>
        </p:nvSpPr>
        <p:spPr>
          <a:xfrm>
            <a:off x="914400" y="691051"/>
            <a:ext cx="10363200" cy="451948"/>
          </a:xfrm>
        </p:spPr>
        <p:txBody>
          <a:bodyPr anchor="t"/>
          <a:lstStyle>
            <a:lvl1pPr marL="0" indent="0">
              <a:lnSpc>
                <a:spcPct val="85000"/>
              </a:lnSpc>
              <a:spcBef>
                <a:spcPts val="0"/>
              </a:spcBef>
              <a:spcAft>
                <a:spcPts val="0"/>
              </a:spcAft>
              <a:buNone/>
              <a:defRPr sz="1275" b="0">
                <a:solidFill>
                  <a:schemeClr val="accent3"/>
                </a:solidFill>
                <a:latin typeface="Franklin Gothic Demi Cond" panose="020B07060304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hart Placeholder 3"/>
          <p:cNvSpPr>
            <a:spLocks noGrp="1"/>
          </p:cNvSpPr>
          <p:nvPr userDrawn="1">
            <p:ph type="chart" sz="quarter" idx="29" hasCustomPrompt="1"/>
          </p:nvPr>
        </p:nvSpPr>
        <p:spPr>
          <a:xfrm>
            <a:off x="914400" y="2057400"/>
            <a:ext cx="10363200" cy="4000500"/>
          </a:xfrm>
        </p:spPr>
        <p:txBody>
          <a:bodyPr/>
          <a:lstStyle>
            <a:lvl1pPr algn="ctr">
              <a:defRPr>
                <a:solidFill>
                  <a:schemeClr val="tx2"/>
                </a:solidFill>
              </a:defRPr>
            </a:lvl1pPr>
          </a:lstStyle>
          <a:p>
            <a:r>
              <a:rPr lang="en-US" dirty="0"/>
              <a:t>Click to insert chart from template</a:t>
            </a:r>
          </a:p>
        </p:txBody>
      </p:sp>
    </p:spTree>
    <p:extLst>
      <p:ext uri="{BB962C8B-B14F-4D97-AF65-F5344CB8AC3E}">
        <p14:creationId xmlns:p14="http://schemas.microsoft.com/office/powerpoint/2010/main" val="1147397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TextBox 7"/>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12"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spTree>
    <p:extLst>
      <p:ext uri="{BB962C8B-B14F-4D97-AF65-F5344CB8AC3E}">
        <p14:creationId xmlns:p14="http://schemas.microsoft.com/office/powerpoint/2010/main" val="35487410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Dark">
    <p:bg>
      <p:bgPr>
        <a:gradFill>
          <a:gsLst>
            <a:gs pos="0">
              <a:schemeClr val="accent1"/>
            </a:gs>
            <a:gs pos="77000">
              <a:schemeClr val="accent1">
                <a:lumMod val="30000"/>
              </a:schemeClr>
            </a:gs>
          </a:gsLst>
          <a:path path="circle">
            <a:fillToRect l="100000" t="100000"/>
          </a:path>
        </a:gradFill>
        <a:effectLst/>
      </p:bgPr>
    </p:bg>
    <p:spTree>
      <p:nvGrpSpPr>
        <p:cNvPr id="1" name=""/>
        <p:cNvGrpSpPr/>
        <p:nvPr/>
      </p:nvGrpSpPr>
      <p:grpSpPr>
        <a:xfrm>
          <a:off x="0" y="0"/>
          <a:ext cx="0" cy="0"/>
          <a:chOff x="0" y="0"/>
          <a:chExt cx="0" cy="0"/>
        </a:xfrm>
      </p:grpSpPr>
      <p:sp>
        <p:nvSpPr>
          <p:cNvPr id="3" name="Freeform 2"/>
          <p:cNvSpPr/>
          <p:nvPr userDrawn="1"/>
        </p:nvSpPr>
        <p:spPr bwMode="ltGray">
          <a:xfrm>
            <a:off x="-8467" y="12700"/>
            <a:ext cx="7992533" cy="6840538"/>
          </a:xfrm>
          <a:custGeom>
            <a:avLst/>
            <a:gdLst>
              <a:gd name="connsiteX0" fmla="*/ 0 w 6057900"/>
              <a:gd name="connsiteY0" fmla="*/ 1117600 h 6851650"/>
              <a:gd name="connsiteX1" fmla="*/ 0 w 6057900"/>
              <a:gd name="connsiteY1" fmla="*/ 6851650 h 6851650"/>
              <a:gd name="connsiteX2" fmla="*/ 6057900 w 6057900"/>
              <a:gd name="connsiteY2" fmla="*/ 0 h 6851650"/>
              <a:gd name="connsiteX3" fmla="*/ 1911350 w 6057900"/>
              <a:gd name="connsiteY3"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51650"/>
              <a:gd name="connsiteX1" fmla="*/ 0 w 6057900"/>
              <a:gd name="connsiteY1" fmla="*/ 6851650 h 6851650"/>
              <a:gd name="connsiteX2" fmla="*/ 84931 w 6057900"/>
              <a:gd name="connsiteY2" fmla="*/ 6840538 h 6851650"/>
              <a:gd name="connsiteX3" fmla="*/ 6057900 w 6057900"/>
              <a:gd name="connsiteY3" fmla="*/ 0 h 6851650"/>
              <a:gd name="connsiteX4" fmla="*/ 1911350 w 6057900"/>
              <a:gd name="connsiteY4" fmla="*/ 0 h 6851650"/>
              <a:gd name="connsiteX0" fmla="*/ 0 w 6057900"/>
              <a:gd name="connsiteY0" fmla="*/ 1117600 h 6840538"/>
              <a:gd name="connsiteX1" fmla="*/ 2381 w 6057900"/>
              <a:gd name="connsiteY1" fmla="*/ 6839744 h 6840538"/>
              <a:gd name="connsiteX2" fmla="*/ 84931 w 6057900"/>
              <a:gd name="connsiteY2" fmla="*/ 6840538 h 6840538"/>
              <a:gd name="connsiteX3" fmla="*/ 6057900 w 6057900"/>
              <a:gd name="connsiteY3" fmla="*/ 0 h 6840538"/>
              <a:gd name="connsiteX4" fmla="*/ 1911350 w 6057900"/>
              <a:gd name="connsiteY4" fmla="*/ 0 h 6840538"/>
              <a:gd name="connsiteX0" fmla="*/ 0 w 5994400"/>
              <a:gd name="connsiteY0" fmla="*/ 1117600 h 6840538"/>
              <a:gd name="connsiteX1" fmla="*/ 2381 w 5994400"/>
              <a:gd name="connsiteY1" fmla="*/ 6839744 h 6840538"/>
              <a:gd name="connsiteX2" fmla="*/ 84931 w 5994400"/>
              <a:gd name="connsiteY2" fmla="*/ 6840538 h 6840538"/>
              <a:gd name="connsiteX3" fmla="*/ 5994400 w 5994400"/>
              <a:gd name="connsiteY3" fmla="*/ 0 h 6840538"/>
              <a:gd name="connsiteX4" fmla="*/ 1911350 w 5994400"/>
              <a:gd name="connsiteY4" fmla="*/ 0 h 6840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4400" h="6840538">
                <a:moveTo>
                  <a:pt x="0" y="1117600"/>
                </a:moveTo>
                <a:cubicBezTo>
                  <a:pt x="794" y="3024981"/>
                  <a:pt x="1587" y="4932363"/>
                  <a:pt x="2381" y="6839744"/>
                </a:cubicBezTo>
                <a:lnTo>
                  <a:pt x="84931" y="6840538"/>
                </a:lnTo>
                <a:lnTo>
                  <a:pt x="5994400" y="0"/>
                </a:lnTo>
                <a:lnTo>
                  <a:pt x="1911350" y="0"/>
                </a:lnTo>
              </a:path>
            </a:pathLst>
          </a:custGeom>
          <a:gradFill flip="none" rotWithShape="1">
            <a:gsLst>
              <a:gs pos="100000">
                <a:schemeClr val="accent1">
                  <a:alpha val="0"/>
                </a:schemeClr>
              </a:gs>
              <a:gs pos="0">
                <a:schemeClr val="accent1">
                  <a:alpha val="3500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 name="Title 1"/>
          <p:cNvSpPr>
            <a:spLocks noGrp="1"/>
          </p:cNvSpPr>
          <p:nvPr>
            <p:ph type="title"/>
          </p:nvPr>
        </p:nvSpPr>
        <p:spPr>
          <a:xfrm>
            <a:off x="913760" y="1905001"/>
            <a:ext cx="10364549" cy="2225262"/>
          </a:xfrm>
        </p:spPr>
        <p:txBody>
          <a:bodyPr anchor="ctr"/>
          <a:lstStyle>
            <a:lvl1pPr>
              <a:lnSpc>
                <a:spcPct val="95000"/>
              </a:lnSpc>
              <a:defRPr sz="3150">
                <a:solidFill>
                  <a:schemeClr val="bg1"/>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913692" y="4620890"/>
            <a:ext cx="10366800" cy="1415772"/>
          </a:xfrm>
        </p:spPr>
        <p:txBody>
          <a:bodyPr>
            <a:noAutofit/>
          </a:bodyPr>
          <a:lstStyle>
            <a:lvl1pPr marL="0" indent="0">
              <a:lnSpc>
                <a:spcPct val="95000"/>
              </a:lnSpc>
              <a:spcAft>
                <a:spcPts val="0"/>
              </a:spcAft>
              <a:buFont typeface="Arial" panose="020B0604020202020204" pitchFamily="34" charset="0"/>
              <a:buChar char="​"/>
              <a:defRPr sz="1575">
                <a:solidFill>
                  <a:schemeClr val="accent1"/>
                </a:solidFill>
                <a:latin typeface="Franklin Gothic Demi Cond" panose="020B0706030402020204" pitchFamily="34" charset="0"/>
              </a:defRPr>
            </a:lvl1pPr>
            <a:lvl2pPr marL="0" indent="0">
              <a:lnSpc>
                <a:spcPct val="95000"/>
              </a:lnSpc>
              <a:spcBef>
                <a:spcPts val="0"/>
              </a:spcBef>
              <a:spcAft>
                <a:spcPts val="150"/>
              </a:spcAft>
              <a:buFont typeface="Arial" panose="020B0604020202020204" pitchFamily="34" charset="0"/>
              <a:buChar char="​"/>
              <a:defRPr sz="1125">
                <a:solidFill>
                  <a:schemeClr val="bg1"/>
                </a:solidFill>
              </a:defRPr>
            </a:lvl2pPr>
            <a:lvl3pPr marL="0" indent="0">
              <a:lnSpc>
                <a:spcPct val="95000"/>
              </a:lnSpc>
              <a:spcBef>
                <a:spcPts val="0"/>
              </a:spcBef>
              <a:spcAft>
                <a:spcPts val="150"/>
              </a:spcAft>
              <a:buFont typeface="Arial" panose="020B0604020202020204" pitchFamily="34" charset="0"/>
              <a:buChar char="​"/>
              <a:defRPr sz="1125">
                <a:solidFill>
                  <a:schemeClr val="bg1"/>
                </a:solidFill>
              </a:defRPr>
            </a:lvl3pPr>
            <a:lvl4pPr marL="0" indent="0">
              <a:lnSpc>
                <a:spcPct val="95000"/>
              </a:lnSpc>
              <a:spcBef>
                <a:spcPts val="0"/>
              </a:spcBef>
              <a:spcAft>
                <a:spcPts val="150"/>
              </a:spcAft>
              <a:buFont typeface="Arial" panose="020B0604020202020204" pitchFamily="34" charset="0"/>
              <a:buChar char="​"/>
              <a:defRPr sz="1125">
                <a:solidFill>
                  <a:schemeClr val="bg1"/>
                </a:solidFill>
              </a:defRPr>
            </a:lvl4pPr>
            <a:lvl5pPr marL="0" indent="0">
              <a:lnSpc>
                <a:spcPct val="95000"/>
              </a:lnSpc>
              <a:spcBef>
                <a:spcPts val="0"/>
              </a:spcBef>
              <a:spcAft>
                <a:spcPts val="150"/>
              </a:spcAft>
              <a:buFont typeface="Arial" panose="020B0604020202020204" pitchFamily="34" charset="0"/>
              <a:buChar char="​"/>
              <a:defRPr sz="1125">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911443" y="1732950"/>
            <a:ext cx="10369117"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tx2">
                  <a:lumMod val="20000"/>
                  <a:lumOff val="8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solidFill>
                  <a:srgbClr val="897C57">
                    <a:lumMod val="20000"/>
                    <a:lumOff val="80000"/>
                  </a:srgbClr>
                </a:solidFill>
              </a:endParaRPr>
            </a:p>
          </p:txBody>
        </p:sp>
      </p:grpSp>
    </p:spTree>
    <p:extLst>
      <p:ext uri="{BB962C8B-B14F-4D97-AF65-F5344CB8AC3E}">
        <p14:creationId xmlns:p14="http://schemas.microsoft.com/office/powerpoint/2010/main" val="2496113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Ligh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1508" y="1905001"/>
            <a:ext cx="10366800" cy="2225262"/>
          </a:xfrm>
        </p:spPr>
        <p:txBody>
          <a:bodyPr anchor="ctr"/>
          <a:lstStyle>
            <a:lvl1pPr>
              <a:lnSpc>
                <a:spcPct val="95000"/>
              </a:lnSpc>
              <a:defRPr sz="3150">
                <a:solidFill>
                  <a:schemeClr val="tx2"/>
                </a:solidFill>
              </a:defRPr>
            </a:lvl1pPr>
          </a:lstStyle>
          <a:p>
            <a:r>
              <a:rPr lang="en-US" dirty="0"/>
              <a:t>Click to edit Master title style</a:t>
            </a:r>
          </a:p>
        </p:txBody>
      </p:sp>
      <p:sp>
        <p:nvSpPr>
          <p:cNvPr id="10" name="Text Placeholder 9"/>
          <p:cNvSpPr>
            <a:spLocks noGrp="1"/>
          </p:cNvSpPr>
          <p:nvPr>
            <p:ph type="body" sz="quarter" idx="14" hasCustomPrompt="1"/>
          </p:nvPr>
        </p:nvSpPr>
        <p:spPr>
          <a:xfrm>
            <a:off x="911441" y="4620890"/>
            <a:ext cx="10369051" cy="1415772"/>
          </a:xfrm>
        </p:spPr>
        <p:txBody>
          <a:bodyPr>
            <a:noAutofit/>
          </a:bodyPr>
          <a:lstStyle>
            <a:lvl1pPr marL="0" indent="0">
              <a:lnSpc>
                <a:spcPct val="95000"/>
              </a:lnSpc>
              <a:spcAft>
                <a:spcPts val="0"/>
              </a:spcAft>
              <a:buFont typeface="Arial" panose="020B0604020202020204" pitchFamily="34" charset="0"/>
              <a:buChar char="​"/>
              <a:defRPr sz="1575">
                <a:solidFill>
                  <a:schemeClr val="accent1"/>
                </a:solidFill>
                <a:latin typeface="Franklin Gothic Demi Cond" panose="020B0706030402020204" pitchFamily="34" charset="0"/>
              </a:defRPr>
            </a:lvl1pPr>
            <a:lvl2pPr marL="0" indent="0">
              <a:lnSpc>
                <a:spcPct val="95000"/>
              </a:lnSpc>
              <a:spcBef>
                <a:spcPts val="0"/>
              </a:spcBef>
              <a:spcAft>
                <a:spcPts val="150"/>
              </a:spcAft>
              <a:buFont typeface="Arial" panose="020B0604020202020204" pitchFamily="34" charset="0"/>
              <a:buChar char="​"/>
              <a:defRPr sz="1125">
                <a:solidFill>
                  <a:schemeClr val="tx2">
                    <a:lumMod val="60000"/>
                    <a:lumOff val="40000"/>
                  </a:schemeClr>
                </a:solidFill>
              </a:defRPr>
            </a:lvl2pPr>
            <a:lvl3pPr marL="0" indent="0">
              <a:lnSpc>
                <a:spcPct val="95000"/>
              </a:lnSpc>
              <a:spcBef>
                <a:spcPts val="0"/>
              </a:spcBef>
              <a:spcAft>
                <a:spcPts val="150"/>
              </a:spcAft>
              <a:buFont typeface="Arial" panose="020B0604020202020204" pitchFamily="34" charset="0"/>
              <a:buChar char="​"/>
              <a:defRPr sz="1125">
                <a:solidFill>
                  <a:schemeClr val="tx2">
                    <a:lumMod val="60000"/>
                    <a:lumOff val="40000"/>
                  </a:schemeClr>
                </a:solidFill>
              </a:defRPr>
            </a:lvl3pPr>
            <a:lvl4pPr marL="0" indent="0">
              <a:lnSpc>
                <a:spcPct val="95000"/>
              </a:lnSpc>
              <a:spcBef>
                <a:spcPts val="0"/>
              </a:spcBef>
              <a:spcAft>
                <a:spcPts val="150"/>
              </a:spcAft>
              <a:buFont typeface="Arial" panose="020B0604020202020204" pitchFamily="34" charset="0"/>
              <a:buChar char="​"/>
              <a:defRPr sz="1125">
                <a:solidFill>
                  <a:schemeClr val="tx2">
                    <a:lumMod val="60000"/>
                    <a:lumOff val="40000"/>
                  </a:schemeClr>
                </a:solidFill>
              </a:defRPr>
            </a:lvl4pPr>
            <a:lvl5pPr marL="0" indent="0">
              <a:lnSpc>
                <a:spcPct val="95000"/>
              </a:lnSpc>
              <a:spcBef>
                <a:spcPts val="0"/>
              </a:spcBef>
              <a:spcAft>
                <a:spcPts val="150"/>
              </a:spcAft>
              <a:buFont typeface="Arial" panose="020B0604020202020204" pitchFamily="34" charset="0"/>
              <a:buChar char="​"/>
              <a:defRPr sz="1125">
                <a:solidFill>
                  <a:schemeClr val="tx2">
                    <a:lumMod val="60000"/>
                    <a:lumOff val="4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4" name="Group 3"/>
          <p:cNvGrpSpPr/>
          <p:nvPr userDrawn="1"/>
        </p:nvGrpSpPr>
        <p:grpSpPr>
          <a:xfrm>
            <a:off x="911509" y="1732950"/>
            <a:ext cx="10369051" cy="2672550"/>
            <a:chOff x="914400" y="1732950"/>
            <a:chExt cx="7316788" cy="2672550"/>
          </a:xfrm>
        </p:grpSpPr>
        <p:cxnSp>
          <p:nvCxnSpPr>
            <p:cNvPr id="11" name="Straight Connector 10"/>
            <p:cNvCxnSpPr/>
            <p:nvPr userDrawn="1"/>
          </p:nvCxnSpPr>
          <p:spPr>
            <a:xfrm>
              <a:off x="914400" y="1732950"/>
              <a:ext cx="73152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Freeform 6"/>
            <p:cNvSpPr>
              <a:spLocks/>
            </p:cNvSpPr>
            <p:nvPr userDrawn="1"/>
          </p:nvSpPr>
          <p:spPr bwMode="auto">
            <a:xfrm>
              <a:off x="915988" y="4302313"/>
              <a:ext cx="7315200" cy="103187"/>
            </a:xfrm>
            <a:custGeom>
              <a:avLst/>
              <a:gdLst>
                <a:gd name="T0" fmla="*/ 0 w 4608"/>
                <a:gd name="T1" fmla="*/ 0 h 65"/>
                <a:gd name="T2" fmla="*/ 224 w 4608"/>
                <a:gd name="T3" fmla="*/ 0 h 65"/>
                <a:gd name="T4" fmla="*/ 286 w 4608"/>
                <a:gd name="T5" fmla="*/ 65 h 65"/>
                <a:gd name="T6" fmla="*/ 349 w 4608"/>
                <a:gd name="T7" fmla="*/ 0 h 65"/>
                <a:gd name="T8" fmla="*/ 4608 w 4608"/>
                <a:gd name="T9" fmla="*/ 0 h 65"/>
              </a:gdLst>
              <a:ahLst/>
              <a:cxnLst>
                <a:cxn ang="0">
                  <a:pos x="T0" y="T1"/>
                </a:cxn>
                <a:cxn ang="0">
                  <a:pos x="T2" y="T3"/>
                </a:cxn>
                <a:cxn ang="0">
                  <a:pos x="T4" y="T5"/>
                </a:cxn>
                <a:cxn ang="0">
                  <a:pos x="T6" y="T7"/>
                </a:cxn>
                <a:cxn ang="0">
                  <a:pos x="T8" y="T9"/>
                </a:cxn>
              </a:cxnLst>
              <a:rect l="0" t="0" r="r" b="b"/>
              <a:pathLst>
                <a:path w="4608" h="65">
                  <a:moveTo>
                    <a:pt x="0" y="0"/>
                  </a:moveTo>
                  <a:lnTo>
                    <a:pt x="224" y="0"/>
                  </a:lnTo>
                  <a:lnTo>
                    <a:pt x="286" y="65"/>
                  </a:lnTo>
                  <a:lnTo>
                    <a:pt x="349" y="0"/>
                  </a:lnTo>
                  <a:lnTo>
                    <a:pt x="4608" y="0"/>
                  </a:lnTo>
                </a:path>
              </a:pathLst>
            </a:custGeom>
            <a:noFill/>
            <a:ln w="9525" cap="flat">
              <a:solidFill>
                <a:schemeClr val="tx2">
                  <a:lumMod val="60000"/>
                  <a:lumOff val="40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Tree>
    <p:extLst>
      <p:ext uri="{BB962C8B-B14F-4D97-AF65-F5344CB8AC3E}">
        <p14:creationId xmlns:p14="http://schemas.microsoft.com/office/powerpoint/2010/main" val="21532068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g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5" name="TextBox 24"/>
          <p:cNvSpPr txBox="1"/>
          <p:nvPr userDrawn="1"/>
        </p:nvSpPr>
        <p:spPr>
          <a:xfrm>
            <a:off x="-1270000" y="2959102"/>
            <a:ext cx="65" cy="226344"/>
          </a:xfrm>
          <a:prstGeom prst="rect">
            <a:avLst/>
          </a:prstGeom>
          <a:noFill/>
        </p:spPr>
        <p:txBody>
          <a:bodyPr wrap="none" lIns="0" tIns="0" rIns="0" bIns="0" rtlCol="0">
            <a:spAutoFit/>
          </a:bodyPr>
          <a:lstStyle/>
          <a:p>
            <a:pPr>
              <a:lnSpc>
                <a:spcPct val="120000"/>
              </a:lnSpc>
            </a:pPr>
            <a:endParaRPr lang="en-US" sz="1350" dirty="0">
              <a:solidFill>
                <a:srgbClr val="897C57"/>
              </a:solidFill>
            </a:endParaRPr>
          </a:p>
        </p:txBody>
      </p:sp>
      <p:sp>
        <p:nvSpPr>
          <p:cNvPr id="37" name="Text Placeholder 31"/>
          <p:cNvSpPr>
            <a:spLocks noGrp="1"/>
          </p:cNvSpPr>
          <p:nvPr>
            <p:ph type="body" sz="quarter" idx="10"/>
          </p:nvPr>
        </p:nvSpPr>
        <p:spPr>
          <a:xfrm>
            <a:off x="8223685" y="2904236"/>
            <a:ext cx="3068713" cy="2746756"/>
          </a:xfrm>
        </p:spPr>
        <p:txBody>
          <a:bodyPr/>
          <a:lstStyle>
            <a:lvl1pPr marL="0" indent="0">
              <a:spcBef>
                <a:spcPts val="0"/>
              </a:spcBef>
              <a:spcAft>
                <a:spcPts val="0"/>
              </a:spcAft>
              <a:defRPr lang="en-US" sz="1275" dirty="0" smtClean="0">
                <a:solidFill>
                  <a:schemeClr val="accent1"/>
                </a:solidFill>
                <a:latin typeface="Franklin Gothic Demi Cond" panose="020B0706030402020204" pitchFamily="34" charset="0"/>
              </a:defRPr>
            </a:lvl1pPr>
            <a:lvl2pPr marL="0" indent="0">
              <a:lnSpc>
                <a:spcPct val="110000"/>
              </a:lnSpc>
              <a:spcBef>
                <a:spcPts val="0"/>
              </a:spcBef>
              <a:spcAft>
                <a:spcPts val="0"/>
              </a:spcAft>
              <a:buFont typeface="Arial" panose="020B0604020202020204" pitchFamily="34" charset="0"/>
              <a:buChar char="​"/>
              <a:defRPr sz="1125">
                <a:solidFill>
                  <a:schemeClr val="tx2"/>
                </a:solidFill>
              </a:defRPr>
            </a:lvl2pPr>
            <a:lvl3pPr marL="0" indent="0">
              <a:lnSpc>
                <a:spcPct val="110000"/>
              </a:lnSpc>
              <a:spcBef>
                <a:spcPts val="0"/>
              </a:spcBef>
              <a:spcAft>
                <a:spcPts val="0"/>
              </a:spcAft>
              <a:buFont typeface="Arial" panose="020B0604020202020204" pitchFamily="34" charset="0"/>
              <a:buChar char="​"/>
              <a:defRPr sz="1125">
                <a:solidFill>
                  <a:schemeClr val="tx2"/>
                </a:solidFill>
              </a:defRPr>
            </a:lvl3pPr>
            <a:lvl4pPr marL="0" indent="0">
              <a:lnSpc>
                <a:spcPct val="110000"/>
              </a:lnSpc>
              <a:spcBef>
                <a:spcPts val="0"/>
              </a:spcBef>
              <a:spcAft>
                <a:spcPts val="0"/>
              </a:spcAft>
              <a:buFont typeface="Arial" panose="020B0604020202020204" pitchFamily="34" charset="0"/>
              <a:buChar char="​"/>
              <a:defRPr sz="1125">
                <a:solidFill>
                  <a:schemeClr val="tx2"/>
                </a:solidFill>
              </a:defRPr>
            </a:lvl4pPr>
            <a:lvl5pPr marL="0" indent="0">
              <a:lnSpc>
                <a:spcPct val="110000"/>
              </a:lnSpc>
              <a:spcBef>
                <a:spcPts val="0"/>
              </a:spcBef>
              <a:spcAft>
                <a:spcPts val="0"/>
              </a:spcAft>
              <a:buFont typeface="Arial" panose="020B0604020202020204" pitchFamily="34" charset="0"/>
              <a:buChar char="​"/>
              <a:defRPr sz="1125">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1" hasCustomPrompt="1"/>
          </p:nvPr>
        </p:nvSpPr>
        <p:spPr>
          <a:xfrm>
            <a:off x="902208" y="2940815"/>
            <a:ext cx="6117069" cy="2946231"/>
          </a:xfrm>
        </p:spPr>
        <p:txBody>
          <a:bodyPr/>
          <a:lstStyle>
            <a:lvl1pPr marL="0" algn="r" defTabSz="685800" rtl="0" eaLnBrk="1" latinLnBrk="0" hangingPunct="1">
              <a:lnSpc>
                <a:spcPct val="70000"/>
              </a:lnSpc>
              <a:buNone/>
              <a:defRPr lang="en-US" sz="6000" kern="1200" dirty="0" smtClean="0">
                <a:solidFill>
                  <a:schemeClr val="tx2"/>
                </a:solidFill>
                <a:latin typeface="+mn-lt"/>
                <a:ea typeface="+mn-ea"/>
                <a:cs typeface="+mn-cs"/>
              </a:defRPr>
            </a:lvl1pPr>
            <a:lvl2pPr algn="r">
              <a:defRPr/>
            </a:lvl2pPr>
            <a:lvl3pPr algn="r">
              <a:defRPr/>
            </a:lvl3pPr>
            <a:lvl4pPr algn="r">
              <a:defRPr/>
            </a:lvl4pPr>
            <a:lvl5pPr algn="r">
              <a:defRPr/>
            </a:lvl5pPr>
          </a:lstStyle>
          <a:p>
            <a:pPr lvl="0"/>
            <a:r>
              <a:rPr lang="en-US" dirty="0"/>
              <a:t>Edit text</a:t>
            </a:r>
          </a:p>
        </p:txBody>
      </p:sp>
      <p:cxnSp>
        <p:nvCxnSpPr>
          <p:cNvPr id="6" name="Straight Connector 5"/>
          <p:cNvCxnSpPr/>
          <p:nvPr userDrawn="1"/>
        </p:nvCxnSpPr>
        <p:spPr>
          <a:xfrm>
            <a:off x="7622959" y="2769836"/>
            <a:ext cx="0" cy="2881159"/>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7408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sp>
        <p:nvSpPr>
          <p:cNvPr id="27" name="TextBox 26"/>
          <p:cNvSpPr txBox="1"/>
          <p:nvPr userDrawn="1"/>
        </p:nvSpPr>
        <p:spPr>
          <a:xfrm>
            <a:off x="10886833" y="6619968"/>
            <a:ext cx="390769" cy="92333"/>
          </a:xfrm>
          <a:prstGeom prst="rect">
            <a:avLst/>
          </a:prstGeom>
          <a:noFill/>
        </p:spPr>
        <p:txBody>
          <a:bodyPr wrap="square" lIns="0" tIns="0" rIns="0" bIns="0" rtlCol="0" anchor="b">
            <a:spAutoFit/>
          </a:bodyPr>
          <a:lstStyle/>
          <a:p>
            <a:pPr algn="r"/>
            <a:fld id="{12EB7FDA-3CFA-48E9-9A35-E50E94D3505F}" type="slidenum">
              <a:rPr lang="en-US" sz="600" smtClean="0">
                <a:solidFill>
                  <a:srgbClr val="897C57">
                    <a:lumMod val="60000"/>
                    <a:lumOff val="40000"/>
                  </a:srgbClr>
                </a:solidFill>
              </a:rPr>
              <a:pPr algn="r"/>
              <a:t>‹#›</a:t>
            </a:fld>
            <a:endParaRPr lang="en-US" sz="600" dirty="0">
              <a:solidFill>
                <a:srgbClr val="897C57">
                  <a:lumMod val="60000"/>
                  <a:lumOff val="40000"/>
                </a:srgbClr>
              </a:solidFill>
            </a:endParaRPr>
          </a:p>
        </p:txBody>
      </p:sp>
      <p:sp>
        <p:nvSpPr>
          <p:cNvPr id="28" name="Text Placeholder 10"/>
          <p:cNvSpPr>
            <a:spLocks noGrp="1"/>
          </p:cNvSpPr>
          <p:nvPr>
            <p:ph type="body" sz="quarter" idx="14" hasCustomPrompt="1"/>
          </p:nvPr>
        </p:nvSpPr>
        <p:spPr>
          <a:xfrm>
            <a:off x="914400" y="6611503"/>
            <a:ext cx="6705600" cy="100797"/>
          </a:xfrm>
        </p:spPr>
        <p:txBody>
          <a:bodyPr wrap="square" anchor="b">
            <a:spAutoFit/>
          </a:bodyPr>
          <a:lstStyle>
            <a:lvl1pPr>
              <a:defRPr sz="600" baseline="0">
                <a:solidFill>
                  <a:schemeClr val="tx2">
                    <a:lumMod val="60000"/>
                    <a:lumOff val="40000"/>
                  </a:schemeClr>
                </a:solidFill>
                <a:latin typeface="+mn-lt"/>
              </a:defRPr>
            </a:lvl1pPr>
          </a:lstStyle>
          <a:p>
            <a:pPr lvl="0"/>
            <a:r>
              <a:rPr lang="en-US" dirty="0"/>
              <a:t>click to insert source</a:t>
            </a:r>
          </a:p>
        </p:txBody>
      </p:sp>
      <p:grpSp>
        <p:nvGrpSpPr>
          <p:cNvPr id="2" name="Group 1"/>
          <p:cNvGrpSpPr/>
          <p:nvPr userDrawn="1"/>
        </p:nvGrpSpPr>
        <p:grpSpPr>
          <a:xfrm>
            <a:off x="0" y="2"/>
            <a:ext cx="12192000" cy="6908105"/>
            <a:chOff x="0" y="0"/>
            <a:chExt cx="9144000" cy="6908105"/>
          </a:xfrm>
        </p:grpSpPr>
        <p:grpSp>
          <p:nvGrpSpPr>
            <p:cNvPr id="30" name="Group 29"/>
            <p:cNvGrpSpPr/>
            <p:nvPr userDrawn="1"/>
          </p:nvGrpSpPr>
          <p:grpSpPr>
            <a:xfrm>
              <a:off x="0" y="0"/>
              <a:ext cx="9144000" cy="6858000"/>
              <a:chOff x="0" y="0"/>
              <a:chExt cx="9144000" cy="6858000"/>
            </a:xfrm>
            <a:solidFill>
              <a:schemeClr val="bg1">
                <a:lumMod val="95000"/>
              </a:schemeClr>
            </a:solidFill>
          </p:grpSpPr>
          <p:sp>
            <p:nvSpPr>
              <p:cNvPr id="46" name="Rectangle 45"/>
              <p:cNvSpPr>
                <a:spLocks noChangeAspect="1"/>
              </p:cNvSpPr>
              <p:nvPr/>
            </p:nvSpPr>
            <p:spPr>
              <a:xfrm>
                <a:off x="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26531"/>
                  </a:solidFill>
                </a:endParaRPr>
              </a:p>
            </p:txBody>
          </p:sp>
          <p:sp>
            <p:nvSpPr>
              <p:cNvPr id="47" name="Rectangle 46"/>
              <p:cNvSpPr>
                <a:spLocks noChangeAspect="1"/>
              </p:cNvSpPr>
              <p:nvPr/>
            </p:nvSpPr>
            <p:spPr>
              <a:xfrm>
                <a:off x="8458200" y="0"/>
                <a:ext cx="685800"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26531"/>
                  </a:solidFill>
                </a:endParaRPr>
              </a:p>
            </p:txBody>
          </p:sp>
          <p:sp>
            <p:nvSpPr>
              <p:cNvPr id="48" name="Rectangle 47"/>
              <p:cNvSpPr>
                <a:spLocks noChangeAspect="1"/>
              </p:cNvSpPr>
              <p:nvPr/>
            </p:nvSpPr>
            <p:spPr>
              <a:xfrm>
                <a:off x="0" y="0"/>
                <a:ext cx="84582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26531"/>
                  </a:solidFill>
                </a:endParaRPr>
              </a:p>
            </p:txBody>
          </p:sp>
          <p:sp>
            <p:nvSpPr>
              <p:cNvPr id="49" name="Rectangle 48"/>
              <p:cNvSpPr>
                <a:spLocks noChangeAspect="1"/>
              </p:cNvSpPr>
              <p:nvPr/>
            </p:nvSpPr>
            <p:spPr>
              <a:xfrm>
                <a:off x="0" y="6172200"/>
                <a:ext cx="9144000" cy="685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26531"/>
                  </a:solidFill>
                </a:endParaRPr>
              </a:p>
            </p:txBody>
          </p:sp>
        </p:grpSp>
        <p:cxnSp>
          <p:nvCxnSpPr>
            <p:cNvPr id="31" name="Straight Connector 30"/>
            <p:cNvCxnSpPr/>
            <p:nvPr userDrawn="1"/>
          </p:nvCxnSpPr>
          <p:spPr>
            <a:xfrm flipV="1">
              <a:off x="6858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8458200" y="0"/>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3" name="Group 32"/>
            <p:cNvGrpSpPr/>
            <p:nvPr userDrawn="1"/>
          </p:nvGrpSpPr>
          <p:grpSpPr>
            <a:xfrm>
              <a:off x="5715000" y="0"/>
              <a:ext cx="457200" cy="6908105"/>
              <a:chOff x="2956470" y="50104"/>
              <a:chExt cx="457200" cy="6858001"/>
            </a:xfrm>
          </p:grpSpPr>
          <p:cxnSp>
            <p:nvCxnSpPr>
              <p:cNvPr id="44" name="Straight Connector 43"/>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userDrawn="1"/>
          </p:nvCxnSpPr>
          <p:spPr>
            <a:xfrm rot="5400000" flipV="1">
              <a:off x="4572000" y="-38862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0" y="1143000"/>
              <a:ext cx="9144000" cy="914400"/>
              <a:chOff x="0" y="1143000"/>
              <a:chExt cx="9144000" cy="914400"/>
            </a:xfrm>
          </p:grpSpPr>
          <p:cxnSp>
            <p:nvCxnSpPr>
              <p:cNvPr id="42" name="Straight Connector 41"/>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userDrawn="1"/>
          </p:nvGrpSpPr>
          <p:grpSpPr>
            <a:xfrm>
              <a:off x="0" y="2971800"/>
              <a:ext cx="9144000" cy="914400"/>
              <a:chOff x="0" y="1143000"/>
              <a:chExt cx="9144000" cy="914400"/>
            </a:xfrm>
          </p:grpSpPr>
          <p:cxnSp>
            <p:nvCxnSpPr>
              <p:cNvPr id="40" name="Straight Connector 39"/>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userDrawn="1"/>
          </p:nvGrpSpPr>
          <p:grpSpPr>
            <a:xfrm>
              <a:off x="0" y="4800602"/>
              <a:ext cx="9144000" cy="914400"/>
              <a:chOff x="0" y="1143000"/>
              <a:chExt cx="9144000" cy="914400"/>
            </a:xfrm>
          </p:grpSpPr>
          <p:cxnSp>
            <p:nvCxnSpPr>
              <p:cNvPr id="38" name="Straight Connector 37"/>
              <p:cNvCxnSpPr/>
              <p:nvPr/>
            </p:nvCxnSpPr>
            <p:spPr>
              <a:xfrm rot="5400000" flipV="1">
                <a:off x="4572000" y="-25146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flipV="1">
                <a:off x="4572000" y="-3429000"/>
                <a:ext cx="0" cy="9144000"/>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a:off x="2971800" y="0"/>
              <a:ext cx="457200" cy="6908105"/>
              <a:chOff x="2956470" y="50104"/>
              <a:chExt cx="457200" cy="6858001"/>
            </a:xfrm>
          </p:grpSpPr>
          <p:cxnSp>
            <p:nvCxnSpPr>
              <p:cNvPr id="51" name="Straight Connector 50"/>
              <p:cNvCxnSpPr/>
              <p:nvPr/>
            </p:nvCxnSpPr>
            <p:spPr>
              <a:xfrm flipV="1">
                <a:off x="29564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3413670" y="50104"/>
                <a:ext cx="0" cy="6858001"/>
              </a:xfrm>
              <a:prstGeom prst="line">
                <a:avLst/>
              </a:prstGeom>
              <a:ln w="3175">
                <a:solidFill>
                  <a:srgbClr val="FF0066"/>
                </a:solidFill>
                <a:prstDash val="sysDot"/>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76839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E709C565-716C-43C3-8C99-24E2696E5D8C}"/>
              </a:ext>
            </a:extLst>
          </p:cNvPr>
          <p:cNvSpPr/>
          <p:nvPr userDrawn="1"/>
        </p:nvSpPr>
        <p:spPr>
          <a:xfrm>
            <a:off x="319043" y="324740"/>
            <a:ext cx="11496943" cy="256374"/>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GB" sz="1800" b="1" dirty="0">
              <a:solidFill>
                <a:schemeClr val="tx2"/>
              </a:solidFill>
              <a:latin typeface="+mj-lt"/>
            </a:endParaRPr>
          </a:p>
        </p:txBody>
      </p:sp>
    </p:spTree>
    <p:extLst>
      <p:ext uri="{BB962C8B-B14F-4D97-AF65-F5344CB8AC3E}">
        <p14:creationId xmlns:p14="http://schemas.microsoft.com/office/powerpoint/2010/main" val="2422893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C300F8A-6461-4876-B193-11F37894093A}" type="datetimeFigureOut">
              <a:rPr lang="en-GB" smtClean="0"/>
              <a:t>25/05/2023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308670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r>
              <a:rPr lang="en-US" dirty="0"/>
              <a:t>Prof. Carlos Garcia de Leaniz</a:t>
            </a:r>
          </a:p>
        </p:txBody>
      </p:sp>
      <p:sp>
        <p:nvSpPr>
          <p:cNvPr id="5" name="Footer Placeholder 4"/>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p>
        </p:txBody>
      </p:sp>
      <p:sp>
        <p:nvSpPr>
          <p:cNvPr id="6" name="Slide Number Placeholder 5"/>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1574973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00F8A-6461-4876-B193-11F37894093A}" type="datetimeFigureOut">
              <a:rPr lang="en-GB" smtClean="0"/>
              <a:t>25/05/2023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2392794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C300F8A-6461-4876-B193-11F37894093A}" type="datetimeFigureOut">
              <a:rPr lang="en-GB" smtClean="0"/>
              <a:t>25/05/2023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4144726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300F8A-6461-4876-B193-11F37894093A}" type="datetimeFigureOut">
              <a:rPr lang="en-GB" smtClean="0"/>
              <a:t>25/05/2023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24140222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300F8A-6461-4876-B193-11F37894093A}" type="datetimeFigureOut">
              <a:rPr lang="en-GB" smtClean="0"/>
              <a:t>25/05/2023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5941922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300F8A-6461-4876-B193-11F37894093A}" type="datetimeFigureOut">
              <a:rPr lang="en-GB" smtClean="0"/>
              <a:t>25/05/2023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677951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0F8A-6461-4876-B193-11F37894093A}" type="datetimeFigureOut">
              <a:rPr lang="en-GB" smtClean="0"/>
              <a:t>25/05/2023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463307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00F8A-6461-4876-B193-11F37894093A}" type="datetimeFigureOut">
              <a:rPr lang="en-GB" smtClean="0"/>
              <a:t>25/05/2023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28397710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300F8A-6461-4876-B193-11F37894093A}" type="datetimeFigureOut">
              <a:rPr lang="en-GB" smtClean="0"/>
              <a:t>25/05/2023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4282840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00F8A-6461-4876-B193-11F37894093A}" type="datetimeFigureOut">
              <a:rPr lang="en-GB" smtClean="0"/>
              <a:t>25/05/2023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1095621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300F8A-6461-4876-B193-11F37894093A}" type="datetimeFigureOut">
              <a:rPr lang="en-GB" smtClean="0"/>
              <a:t>25/05/2023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C01CB4-50F7-47D9-B9A4-F6DBB37A85A2}" type="slidenum">
              <a:rPr lang="en-GB" smtClean="0"/>
              <a:t>‹#›</a:t>
            </a:fld>
            <a:endParaRPr lang="en-GB"/>
          </a:p>
        </p:txBody>
      </p:sp>
    </p:spTree>
    <p:extLst>
      <p:ext uri="{BB962C8B-B14F-4D97-AF65-F5344CB8AC3E}">
        <p14:creationId xmlns:p14="http://schemas.microsoft.com/office/powerpoint/2010/main" val="1586023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66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r>
              <a:rPr lang="en-US" dirty="0"/>
              <a:t>Prof. Carlos Garcia de Leaniz</a:t>
            </a:r>
          </a:p>
        </p:txBody>
      </p:sp>
      <p:sp>
        <p:nvSpPr>
          <p:cNvPr id="5" name="Footer Placeholder 4"/>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p>
        </p:txBody>
      </p:sp>
      <p:sp>
        <p:nvSpPr>
          <p:cNvPr id="6" name="Slide Number Placeholder 5"/>
          <p:cNvSpPr>
            <a:spLocks noGrp="1"/>
          </p:cNvSpPr>
          <p:nvPr>
            <p:ph type="sldNum" sz="quarter" idx="12"/>
          </p:nvPr>
        </p:nvSpPr>
        <p:spPr/>
        <p:txBody>
          <a:bodyPr/>
          <a:lstStyle/>
          <a:p>
            <a:fld id="{F4372ADC-8874-40E0-B817-CC10C1B98349}"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172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4"/>
            <a:ext cx="10058400" cy="702302"/>
          </a:xfrm>
        </p:spPr>
        <p:txBody>
          <a:bodyPr/>
          <a:lstStyle/>
          <a:p>
            <a:r>
              <a:rPr lang="en-US" dirty="0"/>
              <a:t>Click to edit Master title style</a:t>
            </a:r>
          </a:p>
        </p:txBody>
      </p:sp>
      <p:sp>
        <p:nvSpPr>
          <p:cNvPr id="5" name="Date Placeholder 4"/>
          <p:cNvSpPr>
            <a:spLocks noGrp="1"/>
          </p:cNvSpPr>
          <p:nvPr>
            <p:ph type="dt" sz="half" idx="10"/>
          </p:nvPr>
        </p:nvSpPr>
        <p:spPr/>
        <p:txBody>
          <a:bodyPr/>
          <a:lstStyle>
            <a:lvl1pPr>
              <a:defRPr/>
            </a:lvl1pPr>
          </a:lstStyle>
          <a:p>
            <a:r>
              <a:rPr lang="en-GB" dirty="0"/>
              <a:t>Prof. Carlos Garcia de Leaniz</a:t>
            </a:r>
          </a:p>
        </p:txBody>
      </p:sp>
      <p:sp>
        <p:nvSpPr>
          <p:cNvPr id="6" name="Footer Placeholder 5"/>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endParaRPr lang="en-GB" dirty="0"/>
          </a:p>
        </p:txBody>
      </p:sp>
      <p:sp>
        <p:nvSpPr>
          <p:cNvPr id="7" name="Slide Number Placeholder 6"/>
          <p:cNvSpPr>
            <a:spLocks noGrp="1"/>
          </p:cNvSpPr>
          <p:nvPr>
            <p:ph type="sldNum" sz="quarter" idx="12"/>
          </p:nvPr>
        </p:nvSpPr>
        <p:spPr/>
        <p:txBody>
          <a:bodyPr/>
          <a:lstStyle/>
          <a:p>
            <a:fld id="{F4372ADC-8874-40E0-B817-CC10C1B98349}" type="slidenum">
              <a:rPr lang="en-GB" smtClean="0"/>
              <a:t>‹#›</a:t>
            </a:fld>
            <a:endParaRPr lang="en-GB"/>
          </a:p>
        </p:txBody>
      </p:sp>
      <p:sp>
        <p:nvSpPr>
          <p:cNvPr id="2" name="Rectangle 1">
            <a:extLst>
              <a:ext uri="{FF2B5EF4-FFF2-40B4-BE49-F238E27FC236}">
                <a16:creationId xmlns:a16="http://schemas.microsoft.com/office/drawing/2014/main" id="{FC3BF861-6E68-4FB3-9AC4-D60784013C8C}"/>
              </a:ext>
            </a:extLst>
          </p:cNvPr>
          <p:cNvSpPr/>
          <p:nvPr userDrawn="1"/>
        </p:nvSpPr>
        <p:spPr>
          <a:xfrm>
            <a:off x="1012723" y="1651819"/>
            <a:ext cx="10441858" cy="19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sz="half" idx="1"/>
          </p:nvPr>
        </p:nvSpPr>
        <p:spPr>
          <a:xfrm>
            <a:off x="1097279" y="1199535"/>
            <a:ext cx="4937760" cy="46695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199535"/>
            <a:ext cx="4937760" cy="46695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04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4"/>
            <a:ext cx="10058400" cy="8834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vl1pPr>
          </a:lstStyle>
          <a:p>
            <a:r>
              <a:rPr lang="en-US" dirty="0"/>
              <a:t>Prof. Carlos Garcia de Leaniz,</a:t>
            </a:r>
            <a:endParaRPr lang="en-GB" dirty="0"/>
          </a:p>
        </p:txBody>
      </p:sp>
      <p:sp>
        <p:nvSpPr>
          <p:cNvPr id="8" name="Footer Placeholder 7"/>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endParaRPr lang="en-GB" dirty="0"/>
          </a:p>
        </p:txBody>
      </p:sp>
      <p:sp>
        <p:nvSpPr>
          <p:cNvPr id="9" name="Slide Number Placeholder 8"/>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273895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lvl1pPr>
          </a:lstStyle>
          <a:p>
            <a:r>
              <a:rPr lang="en-US" dirty="0"/>
              <a:t>Prof. Carlos Garcia de Leaniz</a:t>
            </a:r>
          </a:p>
        </p:txBody>
      </p:sp>
      <p:sp>
        <p:nvSpPr>
          <p:cNvPr id="4" name="Footer Placeholder 3"/>
          <p:cNvSpPr>
            <a:spLocks noGrp="1"/>
          </p:cNvSpPr>
          <p:nvPr>
            <p:ph type="ftr" sz="quarter" idx="11"/>
          </p:nvPr>
        </p:nvSpPr>
        <p:spPr/>
        <p:txBody>
          <a:bodyPr/>
          <a:lstStyle>
            <a:lvl1pPr>
              <a:defRPr/>
            </a:lvl1pPr>
          </a:lstStyle>
          <a:p>
            <a:r>
              <a:rPr lang="en-US" dirty="0"/>
              <a:t>STREAM: Sensor Technologies for Remote</a:t>
            </a:r>
          </a:p>
          <a:p>
            <a:r>
              <a:rPr lang="en-US" dirty="0"/>
              <a:t>Environmental Aquatic Monitoring</a:t>
            </a:r>
          </a:p>
        </p:txBody>
      </p:sp>
      <p:sp>
        <p:nvSpPr>
          <p:cNvPr id="5" name="Slide Number Placeholder 4"/>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599857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a:defRPr/>
            </a:lvl1pPr>
          </a:lstStyle>
          <a:p>
            <a:r>
              <a:rPr lang="en-US" dirty="0"/>
              <a:t>Prof. Carlos Garcia de Leaniz</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STREAM: Sensor Technologies for Remote</a:t>
            </a:r>
          </a:p>
          <a:p>
            <a:r>
              <a:rPr lang="en-US" dirty="0"/>
              <a:t>Environmental Aquatic Monitoring</a:t>
            </a:r>
          </a:p>
        </p:txBody>
      </p:sp>
      <p:sp>
        <p:nvSpPr>
          <p:cNvPr id="9" name="Slide Number Placeholder 8"/>
          <p:cNvSpPr>
            <a:spLocks noGrp="1"/>
          </p:cNvSpPr>
          <p:nvPr>
            <p:ph type="sldNum" sz="quarter" idx="12"/>
          </p:nvPr>
        </p:nvSpPr>
        <p:spPr/>
        <p:txBody>
          <a:bodyPr/>
          <a:lstStyle/>
          <a:p>
            <a:fld id="{F4372ADC-8874-40E0-B817-CC10C1B98349}" type="slidenum">
              <a:rPr lang="en-GB" smtClean="0"/>
              <a:t>‹#›</a:t>
            </a:fld>
            <a:endParaRPr lang="en-GB"/>
          </a:p>
        </p:txBody>
      </p:sp>
    </p:spTree>
    <p:extLst>
      <p:ext uri="{BB962C8B-B14F-4D97-AF65-F5344CB8AC3E}">
        <p14:creationId xmlns:p14="http://schemas.microsoft.com/office/powerpoint/2010/main" val="4254295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0720" y="33090"/>
            <a:ext cx="4050791" cy="6858000"/>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9" name="Rectangle 8"/>
          <p:cNvSpPr/>
          <p:nvPr/>
        </p:nvSpPr>
        <p:spPr>
          <a:xfrm>
            <a:off x="4040071" y="0"/>
            <a:ext cx="64008" cy="6858000"/>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GB" dirty="0"/>
              <a:t>Prof. Carlos Garcia de Leaniz</a:t>
            </a:r>
          </a:p>
        </p:txBody>
      </p:sp>
      <p:sp>
        <p:nvSpPr>
          <p:cNvPr id="6" name="Footer Placeholder 5"/>
          <p:cNvSpPr>
            <a:spLocks noGrp="1"/>
          </p:cNvSpPr>
          <p:nvPr>
            <p:ph type="ftr" sz="quarter" idx="11"/>
          </p:nvPr>
        </p:nvSpPr>
        <p:spPr>
          <a:xfrm>
            <a:off x="4800599" y="6459785"/>
            <a:ext cx="5291983" cy="365125"/>
          </a:xfrm>
        </p:spPr>
        <p:txBody>
          <a:bodyPr/>
          <a:lstStyle>
            <a:lvl1pPr algn="ctr">
              <a:defRPr>
                <a:solidFill>
                  <a:schemeClr val="tx2"/>
                </a:solidFill>
              </a:defRPr>
            </a:lvl1pPr>
          </a:lstStyle>
          <a:p>
            <a:r>
              <a:rPr lang="en-US" dirty="0"/>
              <a:t>STREAM: Sensor Technologies for Remote</a:t>
            </a:r>
          </a:p>
          <a:p>
            <a:r>
              <a:rPr lang="en-US" dirty="0"/>
              <a:t>Environmental Aquatic Monitoring</a:t>
            </a:r>
            <a:endParaRPr lang="en-GB" dirty="0"/>
          </a:p>
        </p:txBody>
      </p:sp>
      <p:sp>
        <p:nvSpPr>
          <p:cNvPr id="7" name="Slide Number Placeholder 6"/>
          <p:cNvSpPr>
            <a:spLocks noGrp="1"/>
          </p:cNvSpPr>
          <p:nvPr>
            <p:ph type="sldNum" sz="quarter" idx="12"/>
          </p:nvPr>
        </p:nvSpPr>
        <p:spPr>
          <a:xfrm>
            <a:off x="10169495" y="6459785"/>
            <a:ext cx="1042988" cy="365125"/>
          </a:xfrm>
        </p:spPr>
        <p:txBody>
          <a:bodyPr/>
          <a:lstStyle>
            <a:lvl1pPr>
              <a:defRPr>
                <a:solidFill>
                  <a:schemeClr val="tx2"/>
                </a:solidFill>
              </a:defRPr>
            </a:lvl1pPr>
          </a:lstStyle>
          <a:p>
            <a:fld id="{F4372ADC-8874-40E0-B817-CC10C1B98349}" type="slidenum">
              <a:rPr lang="en-GB" smtClean="0"/>
              <a:t>‹#›</a:t>
            </a:fld>
            <a:endParaRPr lang="en-GB"/>
          </a:p>
        </p:txBody>
      </p:sp>
    </p:spTree>
    <p:extLst>
      <p:ext uri="{BB962C8B-B14F-4D97-AF65-F5344CB8AC3E}">
        <p14:creationId xmlns:p14="http://schemas.microsoft.com/office/powerpoint/2010/main" val="1842243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2.jpe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3ACE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IE" dirty="0"/>
          </a:p>
        </p:txBody>
      </p:sp>
      <p:sp>
        <p:nvSpPr>
          <p:cNvPr id="9" name="Rectangle 8"/>
          <p:cNvSpPr/>
          <p:nvPr/>
        </p:nvSpPr>
        <p:spPr>
          <a:xfrm>
            <a:off x="0" y="6334316"/>
            <a:ext cx="12192001" cy="65998"/>
          </a:xfrm>
          <a:prstGeom prst="rect">
            <a:avLst/>
          </a:prstGeom>
          <a:solidFill>
            <a:srgbClr val="2F329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4"/>
            <a:ext cx="10058400" cy="814610"/>
          </a:xfrm>
          <a:prstGeom prst="rect">
            <a:avLst/>
          </a:prstGeom>
        </p:spPr>
        <p:txBody>
          <a:bodyPr vert="horz" lIns="91440" tIns="45720" rIns="91440" bIns="45720" rtlCol="0" anchor="b">
            <a:normAutofit/>
          </a:bodyPr>
          <a:lstStyle/>
          <a:p>
            <a:r>
              <a:rPr lang="en-US" dirty="0"/>
              <a:t>Click to edit Master title style</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1300">
                <a:solidFill>
                  <a:srgbClr val="FFFFFF"/>
                </a:solidFill>
              </a:defRPr>
            </a:lvl1pPr>
          </a:lstStyle>
          <a:p>
            <a:r>
              <a:rPr lang="en-GB" dirty="0"/>
              <a:t>Prof. Carlos Garcia de Leaniz</a:t>
            </a:r>
          </a:p>
        </p:txBody>
      </p:sp>
      <p:sp>
        <p:nvSpPr>
          <p:cNvPr id="5" name="Footer Placeholder 4"/>
          <p:cNvSpPr>
            <a:spLocks noGrp="1"/>
          </p:cNvSpPr>
          <p:nvPr>
            <p:ph type="ftr" sz="quarter" idx="3"/>
          </p:nvPr>
        </p:nvSpPr>
        <p:spPr>
          <a:xfrm>
            <a:off x="3686184" y="6459785"/>
            <a:ext cx="5312537" cy="365125"/>
          </a:xfrm>
          <a:prstGeom prst="rect">
            <a:avLst/>
          </a:prstGeom>
        </p:spPr>
        <p:txBody>
          <a:bodyPr vert="horz" lIns="91440" tIns="45720" rIns="91440" bIns="45720" rtlCol="0" anchor="ctr"/>
          <a:lstStyle>
            <a:lvl1pPr algn="ctr">
              <a:defRPr sz="1300" b="1" cap="all" baseline="0">
                <a:solidFill>
                  <a:srgbClr val="FFFFFF"/>
                </a:solidFill>
              </a:defRPr>
            </a:lvl1pPr>
          </a:lstStyle>
          <a:p>
            <a:r>
              <a:rPr lang="en-US" dirty="0"/>
              <a:t>STREAM: Sensor Technologies for Remote</a:t>
            </a:r>
          </a:p>
          <a:p>
            <a:r>
              <a:rPr lang="en-US" dirty="0"/>
              <a:t>Environmental Aquatic Monitoring</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300">
                <a:solidFill>
                  <a:srgbClr val="FFFFFF"/>
                </a:solidFill>
              </a:defRPr>
            </a:lvl1pPr>
          </a:lstStyle>
          <a:p>
            <a:fld id="{F4372ADC-8874-40E0-B817-CC10C1B98349}" type="slidenum">
              <a:rPr lang="en-GB" smtClean="0"/>
              <a:pPr/>
              <a:t>‹#›</a:t>
            </a:fld>
            <a:endParaRPr lang="en-GB" sz="1300"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52B2177-1793-41F6-87D5-5CCB14DABBBA}"/>
              </a:ext>
            </a:extLst>
          </p:cNvPr>
          <p:cNvSpPr/>
          <p:nvPr userDrawn="1"/>
        </p:nvSpPr>
        <p:spPr>
          <a:xfrm>
            <a:off x="1012723" y="1651819"/>
            <a:ext cx="10441858" cy="19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1097280" y="1494506"/>
            <a:ext cx="10058400" cy="4374588"/>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80942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4" r:id="rId10"/>
    <p:sldLayoutId id="2147483669" r:id="rId11"/>
    <p:sldLayoutId id="2147483673" r:id="rId12"/>
    <p:sldLayoutId id="2147483670" r:id="rId13"/>
    <p:sldLayoutId id="2147483671" r:id="rId14"/>
  </p:sldLayoutIdLst>
  <p:hf hdr="0"/>
  <p:txStyles>
    <p:titleStyle>
      <a:lvl1pPr algn="l" defTabSz="914400" rtl="0" eaLnBrk="1" latinLnBrk="0" hangingPunct="1">
        <a:lnSpc>
          <a:spcPct val="85000"/>
        </a:lnSpc>
        <a:spcBef>
          <a:spcPct val="0"/>
        </a:spcBef>
        <a:buNone/>
        <a:defRPr sz="3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4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1142999"/>
            <a:ext cx="10363200" cy="914402"/>
          </a:xfrm>
          <a:prstGeom prst="rect">
            <a:avLst/>
          </a:prstGeom>
        </p:spPr>
        <p:txBody>
          <a:bodyPr vert="horz" lIns="0" tIns="0" rIns="0" bIns="0" rtlCol="0" anchor="t">
            <a:noAutofit/>
          </a:bodyPr>
          <a:lstStyle/>
          <a:p>
            <a:r>
              <a:rPr lang="en-US" dirty="0"/>
              <a:t>click to edit</a:t>
            </a:r>
            <a:br>
              <a:rPr lang="en-US" dirty="0"/>
            </a:br>
            <a:r>
              <a:rPr lang="en-US" dirty="0"/>
              <a:t>master title style</a:t>
            </a:r>
          </a:p>
        </p:txBody>
      </p:sp>
      <p:sp>
        <p:nvSpPr>
          <p:cNvPr id="3" name="Text Placeholder 2"/>
          <p:cNvSpPr>
            <a:spLocks noGrp="1"/>
          </p:cNvSpPr>
          <p:nvPr>
            <p:ph type="body" idx="1"/>
          </p:nvPr>
        </p:nvSpPr>
        <p:spPr>
          <a:xfrm>
            <a:off x="914400" y="2971804"/>
            <a:ext cx="10363200" cy="274320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err="1"/>
              <a:t>Lkweng</a:t>
            </a:r>
            <a:endParaRPr lang="en-US" dirty="0"/>
          </a:p>
          <a:p>
            <a:pPr lvl="6"/>
            <a:r>
              <a:rPr lang="en-US" dirty="0"/>
              <a:t>;</a:t>
            </a:r>
            <a:r>
              <a:rPr lang="en-US" dirty="0" err="1"/>
              <a:t>krweng’lk</a:t>
            </a:r>
            <a:endParaRPr lang="en-US" dirty="0"/>
          </a:p>
          <a:p>
            <a:pPr lvl="7"/>
            <a:r>
              <a:rPr lang="en-US" dirty="0" err="1"/>
              <a:t>Perign</a:t>
            </a:r>
            <a:endParaRPr lang="en-US" dirty="0"/>
          </a:p>
          <a:p>
            <a:pPr lvl="8"/>
            <a:r>
              <a:rPr lang="en-US" dirty="0"/>
              <a:t>;</a:t>
            </a:r>
            <a:r>
              <a:rPr lang="en-US" dirty="0" err="1"/>
              <a:t>kwegn</a:t>
            </a:r>
            <a:r>
              <a:rPr lang="en-US" dirty="0"/>
              <a:t>’</a:t>
            </a:r>
          </a:p>
        </p:txBody>
      </p:sp>
    </p:spTree>
    <p:extLst>
      <p:ext uri="{BB962C8B-B14F-4D97-AF65-F5344CB8AC3E}">
        <p14:creationId xmlns:p14="http://schemas.microsoft.com/office/powerpoint/2010/main" val="421775478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xStyles>
    <p:titleStyle>
      <a:lvl1pPr algn="l" defTabSz="685800" rtl="0" eaLnBrk="1" latinLnBrk="0" hangingPunct="1">
        <a:lnSpc>
          <a:spcPct val="85000"/>
        </a:lnSpc>
        <a:spcBef>
          <a:spcPct val="0"/>
        </a:spcBef>
        <a:buNone/>
        <a:defRPr sz="2738" kern="1200">
          <a:solidFill>
            <a:schemeClr val="tx2"/>
          </a:solidFill>
          <a:latin typeface="+mj-lt"/>
          <a:ea typeface="+mj-ea"/>
          <a:cs typeface="+mj-cs"/>
        </a:defRPr>
      </a:lvl1pPr>
    </p:titleStyle>
    <p:bodyStyle>
      <a:lvl1pPr marL="0" indent="0" algn="l" defTabSz="685800" rtl="0" eaLnBrk="1" latinLnBrk="0" hangingPunct="1">
        <a:lnSpc>
          <a:spcPct val="120000"/>
        </a:lnSpc>
        <a:spcBef>
          <a:spcPts val="450"/>
        </a:spcBef>
        <a:spcAft>
          <a:spcPts val="900"/>
        </a:spcAft>
        <a:buFont typeface="Arial" panose="020B0604020202020204" pitchFamily="34" charset="0"/>
        <a:buChar char="​"/>
        <a:defRPr sz="1200" b="0" i="0" kern="1200">
          <a:solidFill>
            <a:schemeClr val="accent4"/>
          </a:solidFill>
          <a:latin typeface="+mn-lt"/>
          <a:ea typeface="+mn-ea"/>
          <a:cs typeface="+mn-cs"/>
        </a:defRPr>
      </a:lvl1pPr>
      <a:lvl2pPr marL="0" indent="0" algn="l" defTabSz="685800" rtl="0" eaLnBrk="1" latinLnBrk="0" hangingPunct="1">
        <a:lnSpc>
          <a:spcPct val="100000"/>
        </a:lnSpc>
        <a:spcBef>
          <a:spcPts val="0"/>
        </a:spcBef>
        <a:spcAft>
          <a:spcPts val="450"/>
        </a:spcAft>
        <a:buFont typeface="Arial" panose="020B0604020202020204" pitchFamily="34" charset="0"/>
        <a:buChar char="​"/>
        <a:defRPr sz="1050" kern="1200">
          <a:solidFill>
            <a:schemeClr val="tx2"/>
          </a:solidFill>
          <a:latin typeface="+mn-lt"/>
          <a:ea typeface="+mn-ea"/>
          <a:cs typeface="+mn-cs"/>
        </a:defRPr>
      </a:lvl2pPr>
      <a:lvl3pPr marL="0" indent="0" algn="l" defTabSz="685800" rtl="0" eaLnBrk="1" latinLnBrk="0" hangingPunct="1">
        <a:lnSpc>
          <a:spcPct val="120000"/>
        </a:lnSpc>
        <a:spcBef>
          <a:spcPts val="450"/>
        </a:spcBef>
        <a:spcAft>
          <a:spcPts val="450"/>
        </a:spcAft>
        <a:buFont typeface="Arial" panose="020B0604020202020204" pitchFamily="34" charset="0"/>
        <a:buChar char="​"/>
        <a:defRPr sz="825" kern="1200">
          <a:solidFill>
            <a:schemeClr val="tx2"/>
          </a:solidFill>
          <a:latin typeface="+mn-lt"/>
          <a:ea typeface="+mn-ea"/>
          <a:cs typeface="+mn-cs"/>
        </a:defRPr>
      </a:lvl3pPr>
      <a:lvl4pPr marL="127397" indent="-127397" algn="l" defTabSz="685800" rtl="0" eaLnBrk="1" latinLnBrk="0" hangingPunct="1">
        <a:lnSpc>
          <a:spcPct val="110000"/>
        </a:lnSpc>
        <a:spcBef>
          <a:spcPts val="0"/>
        </a:spcBef>
        <a:spcAft>
          <a:spcPts val="0"/>
        </a:spcAft>
        <a:buFont typeface="Wingdings" panose="05000000000000000000" pitchFamily="2" charset="2"/>
        <a:buChar char="§"/>
        <a:defRPr sz="825" kern="1200">
          <a:solidFill>
            <a:schemeClr val="tx2">
              <a:lumMod val="60000"/>
              <a:lumOff val="40000"/>
            </a:schemeClr>
          </a:solidFill>
          <a:latin typeface="+mn-lt"/>
          <a:ea typeface="+mn-ea"/>
          <a:cs typeface="+mn-cs"/>
        </a:defRPr>
      </a:lvl4pPr>
      <a:lvl5pPr marL="259556" indent="-132160" algn="l" defTabSz="685800" rtl="0" eaLnBrk="1" latinLnBrk="0" hangingPunct="1">
        <a:lnSpc>
          <a:spcPct val="110000"/>
        </a:lnSpc>
        <a:spcBef>
          <a:spcPts val="0"/>
        </a:spcBef>
        <a:spcAft>
          <a:spcPts val="450"/>
        </a:spcAft>
        <a:buFont typeface="Wingdings" panose="05000000000000000000" pitchFamily="2" charset="2"/>
        <a:buChar char="§"/>
        <a:defRPr sz="825" kern="1200">
          <a:solidFill>
            <a:schemeClr val="tx2">
              <a:lumMod val="60000"/>
              <a:lumOff val="40000"/>
            </a:schemeClr>
          </a:solidFill>
          <a:latin typeface="+mn-lt"/>
          <a:ea typeface="+mn-ea"/>
          <a:cs typeface="+mn-cs"/>
        </a:defRPr>
      </a:lvl5pPr>
      <a:lvl6pPr marL="0" indent="0" algn="l" defTabSz="685800" rtl="0" eaLnBrk="1" latinLnBrk="0" hangingPunct="1">
        <a:lnSpc>
          <a:spcPct val="100000"/>
        </a:lnSpc>
        <a:spcBef>
          <a:spcPts val="450"/>
        </a:spcBef>
        <a:spcAft>
          <a:spcPts val="0"/>
        </a:spcAft>
        <a:buFont typeface="Arial" panose="020B0604020202020204" pitchFamily="34" charset="0"/>
        <a:buChar char="​"/>
        <a:defRPr sz="825" b="1" kern="1200">
          <a:solidFill>
            <a:schemeClr val="bg2"/>
          </a:solidFill>
          <a:latin typeface="+mj-lt"/>
          <a:ea typeface="+mn-ea"/>
          <a:cs typeface="+mn-cs"/>
        </a:defRPr>
      </a:lvl6pPr>
      <a:lvl7pPr marL="0" indent="0" algn="l" defTabSz="685800" rtl="0" eaLnBrk="1" latinLnBrk="0" hangingPunct="1">
        <a:lnSpc>
          <a:spcPct val="100000"/>
        </a:lnSpc>
        <a:spcBef>
          <a:spcPts val="450"/>
        </a:spcBef>
        <a:spcAft>
          <a:spcPts val="450"/>
        </a:spcAft>
        <a:buFont typeface="Arial" panose="020B0604020202020204" pitchFamily="34" charset="0"/>
        <a:buChar char="​"/>
        <a:defRPr sz="825" kern="1200">
          <a:solidFill>
            <a:schemeClr val="bg2"/>
          </a:solidFill>
          <a:latin typeface="+mj-lt"/>
          <a:ea typeface="+mn-ea"/>
          <a:cs typeface="+mn-cs"/>
        </a:defRPr>
      </a:lvl7pPr>
      <a:lvl8pPr marL="0" indent="0" algn="l" defTabSz="685800" rtl="0" eaLnBrk="1" latinLnBrk="0" hangingPunct="1">
        <a:lnSpc>
          <a:spcPct val="100000"/>
        </a:lnSpc>
        <a:spcBef>
          <a:spcPts val="450"/>
        </a:spcBef>
        <a:spcAft>
          <a:spcPts val="450"/>
        </a:spcAft>
        <a:buFont typeface="Arial" panose="020B0604020202020204" pitchFamily="34" charset="0"/>
        <a:buChar char="​"/>
        <a:defRPr sz="825" kern="1200">
          <a:solidFill>
            <a:schemeClr val="accent1"/>
          </a:solidFill>
          <a:latin typeface="+mj-lt"/>
          <a:ea typeface="+mn-ea"/>
          <a:cs typeface="+mn-cs"/>
        </a:defRPr>
      </a:lvl8pPr>
      <a:lvl9pPr marL="0" indent="0" algn="l" defTabSz="685800" rtl="0" eaLnBrk="1" latinLnBrk="0" hangingPunct="1">
        <a:lnSpc>
          <a:spcPct val="100000"/>
        </a:lnSpc>
        <a:spcBef>
          <a:spcPts val="450"/>
        </a:spcBef>
        <a:spcAft>
          <a:spcPts val="450"/>
        </a:spcAft>
        <a:buFont typeface="Arial" panose="020B0604020202020204" pitchFamily="34" charset="0"/>
        <a:buChar char="​"/>
        <a:defRPr sz="825" kern="1200">
          <a:solidFill>
            <a:schemeClr val="accent3"/>
          </a:solidFill>
          <a:latin typeface="+mj-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00F8A-6461-4876-B193-11F37894093A}" type="datetimeFigureOut">
              <a:rPr lang="en-GB" smtClean="0"/>
              <a:t>25/05/2023</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01CB4-50F7-47D9-B9A4-F6DBB37A85A2}" type="slidenum">
              <a:rPr lang="en-GB" smtClean="0"/>
              <a:t>‹#›</a:t>
            </a:fld>
            <a:endParaRPr lang="en-GB"/>
          </a:p>
        </p:txBody>
      </p:sp>
    </p:spTree>
    <p:extLst>
      <p:ext uri="{BB962C8B-B14F-4D97-AF65-F5344CB8AC3E}">
        <p14:creationId xmlns:p14="http://schemas.microsoft.com/office/powerpoint/2010/main" val="237409460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0.xml"/><Relationship Id="rId5" Type="http://schemas.openxmlformats.org/officeDocument/2006/relationships/image" Target="../media/image24.jpe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customXml" Target="../ink/ink5.xml"/><Relationship Id="rId2" Type="http://schemas.openxmlformats.org/officeDocument/2006/relationships/image" Target="../media/image28.emf"/><Relationship Id="rId1" Type="http://schemas.openxmlformats.org/officeDocument/2006/relationships/slideLayout" Target="../slideLayouts/slideLayout1.xml"/><Relationship Id="rId6" Type="http://schemas.openxmlformats.org/officeDocument/2006/relationships/image" Target="NULL"/><Relationship Id="rId11" Type="http://schemas.openxmlformats.org/officeDocument/2006/relationships/image" Target="../media/image29.emf"/><Relationship Id="rId5" Type="http://schemas.openxmlformats.org/officeDocument/2006/relationships/customXml" Target="../ink/ink2.xml"/><Relationship Id="rId15" Type="http://schemas.openxmlformats.org/officeDocument/2006/relationships/image" Target="../media/image31.jpe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customXml" Target="../ink/ink4.xml"/><Relationship Id="rId1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hyperlink" Target="http://smartaqua.org.uk/about-2/cleaner-fish/" TargetMode="External"/><Relationship Id="rId2" Type="http://schemas.openxmlformats.org/officeDocument/2006/relationships/slideLayout" Target="../slideLayouts/slideLayout35.xml"/><Relationship Id="rId1" Type="http://schemas.openxmlformats.org/officeDocument/2006/relationships/video" Target="https://www.youtube.com/embed/3TkGGBVKqcQ" TargetMode="Externa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3.emf"/><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emf"/><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8.png"/><Relationship Id="rId4" Type="http://schemas.openxmlformats.org/officeDocument/2006/relationships/image" Target="../media/image58.svg"/><Relationship Id="rId9" Type="http://schemas.openxmlformats.org/officeDocument/2006/relationships/image" Target="../media/image8.jpeg"/></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image" Target="../media/image56.emf"/><Relationship Id="rId1" Type="http://schemas.openxmlformats.org/officeDocument/2006/relationships/slideLayout" Target="../slideLayouts/slideLayout1.xml"/><Relationship Id="rId6" Type="http://schemas.openxmlformats.org/officeDocument/2006/relationships/image" Target="../media/image60.svg"/><Relationship Id="rId5" Type="http://schemas.openxmlformats.org/officeDocument/2006/relationships/image" Target="../media/image58.png"/><Relationship Id="rId4" Type="http://schemas.openxmlformats.org/officeDocument/2006/relationships/image" Target="../media/image58.svg"/><Relationship Id="rId9" Type="http://schemas.openxmlformats.org/officeDocument/2006/relationships/image" Target="../media/image14.jpeg"/></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8.jpeg"/><Relationship Id="rId2" Type="http://schemas.openxmlformats.org/officeDocument/2006/relationships/image" Target="../media/image56.emf"/><Relationship Id="rId1" Type="http://schemas.openxmlformats.org/officeDocument/2006/relationships/slideLayout" Target="../slideLayouts/slideLayout1.xml"/><Relationship Id="rId6" Type="http://schemas.openxmlformats.org/officeDocument/2006/relationships/image" Target="../media/image62.svg"/><Relationship Id="rId5" Type="http://schemas.openxmlformats.org/officeDocument/2006/relationships/image" Target="../media/image59.png"/><Relationship Id="rId4"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14.jpeg"/><Relationship Id="rId2" Type="http://schemas.openxmlformats.org/officeDocument/2006/relationships/image" Target="../media/image56.emf"/><Relationship Id="rId1" Type="http://schemas.openxmlformats.org/officeDocument/2006/relationships/slideLayout" Target="../slideLayouts/slideLayout1.xml"/><Relationship Id="rId6" Type="http://schemas.openxmlformats.org/officeDocument/2006/relationships/image" Target="../media/image62.svg"/><Relationship Id="rId5" Type="http://schemas.openxmlformats.org/officeDocument/2006/relationships/image" Target="../media/image59.png"/><Relationship Id="rId4" Type="http://schemas.openxmlformats.org/officeDocument/2006/relationships/image" Target="../media/image58.sv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6.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650B9-07D5-4825-9CF6-D8AD648370FE}"/>
              </a:ext>
            </a:extLst>
          </p:cNvPr>
          <p:cNvSpPr>
            <a:spLocks noGrp="1"/>
          </p:cNvSpPr>
          <p:nvPr>
            <p:ph type="ctrTitle"/>
          </p:nvPr>
        </p:nvSpPr>
        <p:spPr>
          <a:xfrm>
            <a:off x="744526" y="2515131"/>
            <a:ext cx="5078104" cy="1298447"/>
          </a:xfrm>
        </p:spPr>
        <p:txBody>
          <a:bodyPr>
            <a:normAutofit fontScale="90000"/>
          </a:bodyPr>
          <a:lstStyle/>
          <a:p>
            <a:r>
              <a:rPr lang="en-US" sz="5600" b="1" dirty="0">
                <a:solidFill>
                  <a:schemeClr val="tx1">
                    <a:lumMod val="75000"/>
                    <a:lumOff val="25000"/>
                  </a:schemeClr>
                </a:solidFill>
              </a:rPr>
              <a:t>The Need for Marine Sensing</a:t>
            </a:r>
            <a:r>
              <a:rPr lang="en-US" sz="4200" b="1" dirty="0">
                <a:solidFill>
                  <a:schemeClr val="tx1">
                    <a:lumMod val="75000"/>
                    <a:lumOff val="25000"/>
                  </a:schemeClr>
                </a:solidFill>
              </a:rPr>
              <a:t/>
            </a:r>
            <a:br>
              <a:rPr lang="en-US" sz="4200" b="1" dirty="0">
                <a:solidFill>
                  <a:schemeClr val="tx1">
                    <a:lumMod val="75000"/>
                    <a:lumOff val="25000"/>
                  </a:schemeClr>
                </a:solidFill>
              </a:rPr>
            </a:br>
            <a:r>
              <a:rPr lang="en-US" b="1" dirty="0">
                <a:solidFill>
                  <a:schemeClr val="tx1">
                    <a:lumMod val="75000"/>
                    <a:lumOff val="25000"/>
                  </a:schemeClr>
                </a:solidFill>
              </a:rPr>
              <a:t/>
            </a:r>
            <a:br>
              <a:rPr lang="en-US" b="1" dirty="0">
                <a:solidFill>
                  <a:schemeClr val="tx1">
                    <a:lumMod val="75000"/>
                    <a:lumOff val="25000"/>
                  </a:schemeClr>
                </a:solidFill>
              </a:rPr>
            </a:br>
            <a:r>
              <a:rPr lang="en-US" b="1" dirty="0">
                <a:solidFill>
                  <a:schemeClr val="tx2">
                    <a:lumMod val="60000"/>
                    <a:lumOff val="40000"/>
                  </a:schemeClr>
                </a:solidFill>
              </a:rPr>
              <a:t>Modelling the impacts of climate change on finfish in the Irish Sea </a:t>
            </a:r>
            <a:endParaRPr lang="en-GB" b="1" dirty="0">
              <a:solidFill>
                <a:schemeClr val="tx2">
                  <a:lumMod val="60000"/>
                  <a:lumOff val="40000"/>
                </a:schemeClr>
              </a:solidFill>
            </a:endParaRPr>
          </a:p>
        </p:txBody>
      </p:sp>
      <p:sp>
        <p:nvSpPr>
          <p:cNvPr id="3" name="Subtitle 2">
            <a:extLst>
              <a:ext uri="{FF2B5EF4-FFF2-40B4-BE49-F238E27FC236}">
                <a16:creationId xmlns:a16="http://schemas.microsoft.com/office/drawing/2014/main" id="{2F227848-6284-4EB5-A4F3-05874B3A043B}"/>
              </a:ext>
            </a:extLst>
          </p:cNvPr>
          <p:cNvSpPr>
            <a:spLocks noGrp="1"/>
          </p:cNvSpPr>
          <p:nvPr>
            <p:ph type="subTitle" idx="4294967295"/>
          </p:nvPr>
        </p:nvSpPr>
        <p:spPr>
          <a:xfrm>
            <a:off x="832839" y="4184195"/>
            <a:ext cx="5078104" cy="830654"/>
          </a:xfrm>
        </p:spPr>
        <p:txBody>
          <a:bodyPr>
            <a:noAutofit/>
          </a:bodyPr>
          <a:lstStyle/>
          <a:p>
            <a:pPr>
              <a:lnSpc>
                <a:spcPct val="100000"/>
              </a:lnSpc>
              <a:spcBef>
                <a:spcPts val="0"/>
              </a:spcBef>
              <a:spcAft>
                <a:spcPts val="0"/>
              </a:spcAft>
            </a:pPr>
            <a:r>
              <a:rPr lang="en-GB" sz="2200" b="1" i="1" dirty="0">
                <a:solidFill>
                  <a:srgbClr val="33ACE1"/>
                </a:solidFill>
                <a:latin typeface="+mn-lt"/>
                <a:cs typeface="Arial" panose="020B0604020202020204" pitchFamily="34" charset="0"/>
              </a:rPr>
              <a:t>Prof. Carlos Garcia de Leaniz</a:t>
            </a:r>
          </a:p>
          <a:p>
            <a:pPr>
              <a:lnSpc>
                <a:spcPct val="100000"/>
              </a:lnSpc>
              <a:spcBef>
                <a:spcPts val="0"/>
              </a:spcBef>
              <a:spcAft>
                <a:spcPts val="0"/>
              </a:spcAft>
            </a:pPr>
            <a:r>
              <a:rPr lang="en-US" sz="1800" i="1" spc="0" dirty="0">
                <a:solidFill>
                  <a:schemeClr val="tx1"/>
                </a:solidFill>
                <a:cs typeface="Arial" panose="020B0604020202020204" pitchFamily="34" charset="0"/>
              </a:rPr>
              <a:t>Centre for Sustainable Aquatic Research (CSAR)</a:t>
            </a:r>
          </a:p>
          <a:p>
            <a:pPr marL="0" indent="0">
              <a:lnSpc>
                <a:spcPct val="100000"/>
              </a:lnSpc>
              <a:spcBef>
                <a:spcPts val="0"/>
              </a:spcBef>
              <a:spcAft>
                <a:spcPts val="0"/>
              </a:spcAft>
              <a:buNone/>
            </a:pPr>
            <a:r>
              <a:rPr lang="en-US" sz="1800" i="1" spc="0" dirty="0">
                <a:solidFill>
                  <a:schemeClr val="tx1"/>
                </a:solidFill>
                <a:cs typeface="Arial" panose="020B0604020202020204" pitchFamily="34" charset="0"/>
              </a:rPr>
              <a:t> Swansea University</a:t>
            </a:r>
            <a:endParaRPr lang="en-GB" sz="1800" i="1" spc="0" dirty="0">
              <a:solidFill>
                <a:schemeClr val="tx1"/>
              </a:solidFill>
              <a:cs typeface="Arial" panose="020B0604020202020204" pitchFamily="34" charset="0"/>
            </a:endParaRPr>
          </a:p>
        </p:txBody>
      </p:sp>
      <p:sp>
        <p:nvSpPr>
          <p:cNvPr id="11" name="TextBox 10">
            <a:extLst>
              <a:ext uri="{FF2B5EF4-FFF2-40B4-BE49-F238E27FC236}">
                <a16:creationId xmlns:a16="http://schemas.microsoft.com/office/drawing/2014/main" id="{59A06219-A53B-4D7D-A912-258869A80DC8}"/>
              </a:ext>
            </a:extLst>
          </p:cNvPr>
          <p:cNvSpPr txBox="1"/>
          <p:nvPr/>
        </p:nvSpPr>
        <p:spPr>
          <a:xfrm>
            <a:off x="6839785" y="505266"/>
            <a:ext cx="4660117" cy="369332"/>
          </a:xfrm>
          <a:prstGeom prst="rect">
            <a:avLst/>
          </a:prstGeom>
          <a:solidFill>
            <a:srgbClr val="33ACE1"/>
          </a:solidFill>
        </p:spPr>
        <p:txBody>
          <a:bodyPr wrap="square">
            <a:spAutoFit/>
          </a:bodyPr>
          <a:lstStyle/>
          <a:p>
            <a:r>
              <a:rPr lang="en-GB" sz="1800" dirty="0">
                <a:solidFill>
                  <a:schemeClr val="bg1"/>
                </a:solidFill>
                <a:latin typeface="Impact" panose="020B0806030902050204" pitchFamily="34" charset="0"/>
              </a:rPr>
              <a:t>STREAM Workshop – Swansea 4 May 2023</a:t>
            </a:r>
          </a:p>
        </p:txBody>
      </p:sp>
      <p:pic>
        <p:nvPicPr>
          <p:cNvPr id="6" name="Content Placeholder 5" descr="Logo&#10;&#10;Description automatically generated">
            <a:extLst>
              <a:ext uri="{FF2B5EF4-FFF2-40B4-BE49-F238E27FC236}">
                <a16:creationId xmlns:a16="http://schemas.microsoft.com/office/drawing/2014/main" id="{BA80B4DD-1FF0-4272-8D56-A51FCCA6A5DC}"/>
              </a:ext>
            </a:extLst>
          </p:cNvPr>
          <p:cNvPicPr>
            <a:picLocks noGrp="1" noChangeAspect="1"/>
          </p:cNvPicPr>
          <p:nvPr>
            <p:ph sz="half" idx="2"/>
          </p:nvPr>
        </p:nvPicPr>
        <p:blipFill>
          <a:blip r:embed="rId2" cstate="hqprint">
            <a:extLst>
              <a:ext uri="{28A0092B-C50C-407E-A947-70E740481C1C}">
                <a14:useLocalDpi xmlns:a14="http://schemas.microsoft.com/office/drawing/2010/main" val="0"/>
              </a:ext>
            </a:extLst>
          </a:blip>
          <a:stretch>
            <a:fillRect/>
          </a:stretch>
        </p:blipFill>
        <p:spPr>
          <a:xfrm>
            <a:off x="6603743" y="1451357"/>
            <a:ext cx="4660117" cy="3859213"/>
          </a:xfrm>
        </p:spPr>
      </p:pic>
      <p:pic>
        <p:nvPicPr>
          <p:cNvPr id="7" name="Picture 6">
            <a:extLst>
              <a:ext uri="{FF2B5EF4-FFF2-40B4-BE49-F238E27FC236}">
                <a16:creationId xmlns:a16="http://schemas.microsoft.com/office/drawing/2014/main" id="{AF0D217C-7DE4-46FE-9007-AAB52E94967C}"/>
              </a:ext>
            </a:extLst>
          </p:cNvPr>
          <p:cNvPicPr>
            <a:picLocks noChangeAspect="1"/>
          </p:cNvPicPr>
          <p:nvPr/>
        </p:nvPicPr>
        <p:blipFill>
          <a:blip r:embed="rId3"/>
          <a:stretch>
            <a:fillRect/>
          </a:stretch>
        </p:blipFill>
        <p:spPr>
          <a:xfrm>
            <a:off x="7701904" y="5758201"/>
            <a:ext cx="3013908" cy="729783"/>
          </a:xfrm>
          <a:prstGeom prst="rect">
            <a:avLst/>
          </a:prstGeom>
        </p:spPr>
      </p:pic>
      <p:pic>
        <p:nvPicPr>
          <p:cNvPr id="9" name="Picture 4" descr="Sure – Swansea University Race Engineering">
            <a:extLst>
              <a:ext uri="{FF2B5EF4-FFF2-40B4-BE49-F238E27FC236}">
                <a16:creationId xmlns:a16="http://schemas.microsoft.com/office/drawing/2014/main" id="{C5DDA90C-B88A-453D-03F7-22F6536CF61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196332" y="5570968"/>
            <a:ext cx="1579503" cy="10525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2FA2EEC-C775-A202-8553-0D088710D26F}"/>
              </a:ext>
            </a:extLst>
          </p:cNvPr>
          <p:cNvPicPr>
            <a:picLocks noChangeAspect="1"/>
          </p:cNvPicPr>
          <p:nvPr/>
        </p:nvPicPr>
        <p:blipFill rotWithShape="1">
          <a:blip r:embed="rId5">
            <a:extLst>
              <a:ext uri="{28A0092B-C50C-407E-A947-70E740481C1C}">
                <a14:useLocalDpi xmlns:a14="http://schemas.microsoft.com/office/drawing/2010/main" val="0"/>
              </a:ext>
            </a:extLst>
          </a:blip>
          <a:srcRect b="11081"/>
          <a:stretch/>
        </p:blipFill>
        <p:spPr>
          <a:xfrm>
            <a:off x="3283578" y="5385466"/>
            <a:ext cx="1105944" cy="1238016"/>
          </a:xfrm>
          <a:prstGeom prst="rect">
            <a:avLst/>
          </a:prstGeom>
        </p:spPr>
      </p:pic>
    </p:spTree>
    <p:extLst>
      <p:ext uri="{BB962C8B-B14F-4D97-AF65-F5344CB8AC3E}">
        <p14:creationId xmlns:p14="http://schemas.microsoft.com/office/powerpoint/2010/main" val="1573691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644060-6E44-2C9A-829F-9D5B556BF6F2}"/>
              </a:ext>
            </a:extLst>
          </p:cNvPr>
          <p:cNvPicPr>
            <a:picLocks noChangeAspect="1"/>
          </p:cNvPicPr>
          <p:nvPr/>
        </p:nvPicPr>
        <p:blipFill>
          <a:blip r:embed="rId2"/>
          <a:stretch>
            <a:fillRect/>
          </a:stretch>
        </p:blipFill>
        <p:spPr>
          <a:xfrm>
            <a:off x="-82296" y="-118872"/>
            <a:ext cx="12454128" cy="7415784"/>
          </a:xfrm>
          <a:prstGeom prst="rect">
            <a:avLst/>
          </a:prstGeom>
        </p:spPr>
      </p:pic>
      <p:grpSp>
        <p:nvGrpSpPr>
          <p:cNvPr id="10" name="Group 9">
            <a:extLst>
              <a:ext uri="{FF2B5EF4-FFF2-40B4-BE49-F238E27FC236}">
                <a16:creationId xmlns:a16="http://schemas.microsoft.com/office/drawing/2014/main" id="{2528B0D0-57B8-9B29-5F60-80DA76FE7564}"/>
              </a:ext>
            </a:extLst>
          </p:cNvPr>
          <p:cNvGrpSpPr/>
          <p:nvPr/>
        </p:nvGrpSpPr>
        <p:grpSpPr>
          <a:xfrm>
            <a:off x="313944" y="-963259"/>
            <a:ext cx="8880371" cy="6858000"/>
            <a:chOff x="313944" y="-963259"/>
            <a:chExt cx="8880371" cy="6858000"/>
          </a:xfrm>
        </p:grpSpPr>
        <p:sp>
          <p:nvSpPr>
            <p:cNvPr id="9" name="TextBox 8">
              <a:extLst>
                <a:ext uri="{FF2B5EF4-FFF2-40B4-BE49-F238E27FC236}">
                  <a16:creationId xmlns:a16="http://schemas.microsoft.com/office/drawing/2014/main" id="{148DAF50-0C82-15DD-288E-7E2C3888A994}"/>
                </a:ext>
              </a:extLst>
            </p:cNvPr>
            <p:cNvSpPr txBox="1"/>
            <p:nvPr/>
          </p:nvSpPr>
          <p:spPr>
            <a:xfrm>
              <a:off x="313944" y="3380512"/>
              <a:ext cx="5547360" cy="1754326"/>
            </a:xfrm>
            <a:prstGeom prst="rect">
              <a:avLst/>
            </a:prstGeom>
            <a:noFill/>
          </p:spPr>
          <p:txBody>
            <a:bodyPr wrap="square">
              <a:noAutofit/>
            </a:bodyPr>
            <a:lstStyle/>
            <a:p>
              <a:r>
                <a:rPr lang="en-US" sz="3600" b="1" dirty="0">
                  <a:solidFill>
                    <a:srgbClr val="FFFF00"/>
                  </a:solidFill>
                  <a:effectLst>
                    <a:outerShdw blurRad="38100" dist="38100" dir="2700000" algn="tl">
                      <a:srgbClr val="000000">
                        <a:alpha val="43137"/>
                      </a:srgbClr>
                    </a:outerShdw>
                  </a:effectLst>
                  <a:latin typeface="+mj-lt"/>
                </a:rPr>
                <a:t>Cornerstone of UK aquaculture</a:t>
              </a:r>
            </a:p>
            <a:p>
              <a:r>
                <a:rPr lang="en-US" sz="3600" b="1" dirty="0">
                  <a:solidFill>
                    <a:srgbClr val="FFFF00"/>
                  </a:solidFill>
                  <a:effectLst>
                    <a:outerShdw blurRad="38100" dist="38100" dir="2700000" algn="tl">
                      <a:srgbClr val="000000">
                        <a:alpha val="43137"/>
                      </a:srgbClr>
                    </a:outerShdw>
                  </a:effectLst>
                  <a:latin typeface="+mj-lt"/>
                </a:rPr>
                <a:t>41% of seafood exports </a:t>
              </a:r>
            </a:p>
            <a:p>
              <a:r>
                <a:rPr lang="en-US" sz="10000" b="1" dirty="0">
                  <a:solidFill>
                    <a:srgbClr val="FFFF00"/>
                  </a:solidFill>
                  <a:effectLst>
                    <a:outerShdw blurRad="38100" dist="38100" dir="2700000" algn="tl">
                      <a:srgbClr val="000000">
                        <a:alpha val="43137"/>
                      </a:srgbClr>
                    </a:outerShdw>
                  </a:effectLst>
                  <a:latin typeface="+mj-lt"/>
                </a:rPr>
                <a:t>£705M</a:t>
              </a:r>
              <a:endParaRPr lang="en-GB" sz="10000" b="1" dirty="0">
                <a:solidFill>
                  <a:srgbClr val="FFFF00"/>
                </a:solidFill>
                <a:effectLst>
                  <a:outerShdw blurRad="38100" dist="38100" dir="2700000" algn="tl">
                    <a:srgbClr val="000000">
                      <a:alpha val="43137"/>
                    </a:srgbClr>
                  </a:outerShdw>
                </a:effectLst>
                <a:latin typeface="+mj-lt"/>
              </a:endParaRPr>
            </a:p>
          </p:txBody>
        </p:sp>
        <p:pic>
          <p:nvPicPr>
            <p:cNvPr id="2050" name="Picture 2" descr="Atlantic salmon (Salmo salar) - sharkseafoods.com">
              <a:extLst>
                <a:ext uri="{FF2B5EF4-FFF2-40B4-BE49-F238E27FC236}">
                  <a16:creationId xmlns:a16="http://schemas.microsoft.com/office/drawing/2014/main" id="{904B1411-F1F5-99D7-61D0-E1A722D07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315" y="-963259"/>
              <a:ext cx="6858000" cy="685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7646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0ABC1-5AFB-0D2B-762C-BB881ACEB65E}"/>
              </a:ext>
            </a:extLst>
          </p:cNvPr>
          <p:cNvSpPr txBox="1"/>
          <p:nvPr/>
        </p:nvSpPr>
        <p:spPr>
          <a:xfrm>
            <a:off x="0" y="0"/>
            <a:ext cx="12192000"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Sea lice kills</a:t>
            </a:r>
          </a:p>
        </p:txBody>
      </p:sp>
      <p:pic>
        <p:nvPicPr>
          <p:cNvPr id="1026" name="Picture 2" descr="Sea Lice - Aquaculture's Silent Killer - Salmon Watch Ireland">
            <a:extLst>
              <a:ext uri="{FF2B5EF4-FFF2-40B4-BE49-F238E27FC236}">
                <a16:creationId xmlns:a16="http://schemas.microsoft.com/office/drawing/2014/main" id="{95551943-0D75-B3CD-65B2-FA061D9576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0316" y="1077404"/>
            <a:ext cx="4293955" cy="25015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a lice">
            <a:extLst>
              <a:ext uri="{FF2B5EF4-FFF2-40B4-BE49-F238E27FC236}">
                <a16:creationId xmlns:a16="http://schemas.microsoft.com/office/drawing/2014/main" id="{D2150391-47A6-BA6D-C16F-C08D76F53B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291"/>
          <a:stretch/>
        </p:blipFill>
        <p:spPr bwMode="auto">
          <a:xfrm>
            <a:off x="7116728" y="4116853"/>
            <a:ext cx="4589724" cy="2450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0BAE30-CA01-259B-EC2B-1482DA40B1DE}"/>
              </a:ext>
            </a:extLst>
          </p:cNvPr>
          <p:cNvPicPr>
            <a:picLocks noChangeAspect="1"/>
          </p:cNvPicPr>
          <p:nvPr/>
        </p:nvPicPr>
        <p:blipFill rotWithShape="1">
          <a:blip r:embed="rId4"/>
          <a:srcRect l="370" r="-370" b="17246"/>
          <a:stretch/>
        </p:blipFill>
        <p:spPr>
          <a:xfrm>
            <a:off x="68945" y="1149194"/>
            <a:ext cx="6116976" cy="2847398"/>
          </a:xfrm>
          <a:prstGeom prst="rect">
            <a:avLst/>
          </a:prstGeom>
        </p:spPr>
      </p:pic>
      <p:sp>
        <p:nvSpPr>
          <p:cNvPr id="7" name="Rectangle 6">
            <a:extLst>
              <a:ext uri="{FF2B5EF4-FFF2-40B4-BE49-F238E27FC236}">
                <a16:creationId xmlns:a16="http://schemas.microsoft.com/office/drawing/2014/main" id="{8BF8A069-9579-0E05-2690-5B755E6390A6}"/>
              </a:ext>
            </a:extLst>
          </p:cNvPr>
          <p:cNvSpPr/>
          <p:nvPr/>
        </p:nvSpPr>
        <p:spPr>
          <a:xfrm>
            <a:off x="485548" y="4742307"/>
            <a:ext cx="6189572" cy="138499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1 threat </a:t>
            </a:r>
            <a:r>
              <a:rPr kumimoji="0" lang="en-GB" sz="4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t>
            </a:r>
            <a:r>
              <a:rPr kumimoji="0" lang="en-GB"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salmon farming, costing £700M</a:t>
            </a:r>
          </a:p>
        </p:txBody>
      </p:sp>
    </p:spTree>
    <p:extLst>
      <p:ext uri="{BB962C8B-B14F-4D97-AF65-F5344CB8AC3E}">
        <p14:creationId xmlns:p14="http://schemas.microsoft.com/office/powerpoint/2010/main" val="960009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237274" y="2514815"/>
            <a:ext cx="3962400" cy="2286000"/>
          </a:xfrm>
        </p:spPr>
        <p:txBody>
          <a:bodyPr>
            <a:normAutofit/>
          </a:bodyPr>
          <a:lstStyle/>
          <a:p>
            <a:pPr>
              <a:lnSpc>
                <a:spcPct val="107000"/>
              </a:lnSpc>
              <a:spcAft>
                <a:spcPts val="800"/>
              </a:spcAft>
            </a:pPr>
            <a:r>
              <a:rPr lang="en-GB" sz="4500" b="1" dirty="0"/>
              <a:t>The pesticide solution</a:t>
            </a:r>
            <a:endParaRPr lang="en-GB" sz="2200" b="1" dirty="0">
              <a:solidFill>
                <a:srgbClr val="FFFF00"/>
              </a:solidFill>
            </a:endParaRPr>
          </a:p>
        </p:txBody>
      </p:sp>
      <p:pic>
        <p:nvPicPr>
          <p:cNvPr id="11" name="Picture 4" descr="Dichlorvos 76% EC at Rs 500/litre | Dichlorvos in Rajkot | ID: 15666005812">
            <a:extLst>
              <a:ext uri="{FF2B5EF4-FFF2-40B4-BE49-F238E27FC236}">
                <a16:creationId xmlns:a16="http://schemas.microsoft.com/office/drawing/2014/main" id="{0E7BF5FD-6FDF-5469-6116-BE2D8D5408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60" t="768" r="25504" b="-768"/>
          <a:stretch/>
        </p:blipFill>
        <p:spPr bwMode="auto">
          <a:xfrm>
            <a:off x="4325050" y="502436"/>
            <a:ext cx="2335567" cy="42983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vermectin Cattle and Swine Injection - PBS Animal Health">
            <a:extLst>
              <a:ext uri="{FF2B5EF4-FFF2-40B4-BE49-F238E27FC236}">
                <a16:creationId xmlns:a16="http://schemas.microsoft.com/office/drawing/2014/main" id="{EB4381A5-992E-70C9-7432-256D18A168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38" r="21552"/>
          <a:stretch/>
        </p:blipFill>
        <p:spPr bwMode="auto">
          <a:xfrm>
            <a:off x="7042557" y="1621449"/>
            <a:ext cx="2277082" cy="40727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he Aquaculturists: 22/06/2016: Sea lice resistance breakthrough by  Benchmark Animal Health: 'Salmosan® Vet All-in-One'">
            <a:extLst>
              <a:ext uri="{FF2B5EF4-FFF2-40B4-BE49-F238E27FC236}">
                <a16:creationId xmlns:a16="http://schemas.microsoft.com/office/drawing/2014/main" id="{733DB4AA-BBEE-43BD-E61C-4B16362580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7333" b="28686"/>
          <a:stretch/>
        </p:blipFill>
        <p:spPr bwMode="auto">
          <a:xfrm>
            <a:off x="5295521" y="5698598"/>
            <a:ext cx="5202481"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AFE7852D-1C33-1669-EE5C-A0B3187D27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550" t="7727" r="26383" b="8672"/>
          <a:stretch/>
        </p:blipFill>
        <p:spPr bwMode="auto">
          <a:xfrm>
            <a:off x="9319639" y="694245"/>
            <a:ext cx="2105949" cy="3740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025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237274" y="2514815"/>
            <a:ext cx="3962400" cy="2286000"/>
          </a:xfrm>
        </p:spPr>
        <p:txBody>
          <a:bodyPr>
            <a:normAutofit fontScale="90000"/>
          </a:bodyPr>
          <a:lstStyle/>
          <a:p>
            <a:pPr>
              <a:lnSpc>
                <a:spcPct val="107000"/>
              </a:lnSpc>
              <a:spcAft>
                <a:spcPts val="800"/>
              </a:spcAft>
            </a:pPr>
            <a:r>
              <a:rPr lang="en-GB" sz="4500" b="1" dirty="0"/>
              <a:t>The Cleaner fish solution:    a “green” alternative for pest control</a:t>
            </a:r>
            <a:endParaRPr lang="en-GB" sz="2200" b="1" dirty="0">
              <a:solidFill>
                <a:srgbClr val="FFFF00"/>
              </a:solidFill>
            </a:endParaRPr>
          </a:p>
        </p:txBody>
      </p:sp>
      <p:pic>
        <p:nvPicPr>
          <p:cNvPr id="5" name="Picture 4">
            <a:extLst>
              <a:ext uri="{FF2B5EF4-FFF2-40B4-BE49-F238E27FC236}">
                <a16:creationId xmlns:a16="http://schemas.microsoft.com/office/drawing/2014/main" id="{09363276-596C-5871-AA23-899D9FB47570}"/>
              </a:ext>
            </a:extLst>
          </p:cNvPr>
          <p:cNvPicPr>
            <a:picLocks noChangeAspect="1"/>
          </p:cNvPicPr>
          <p:nvPr/>
        </p:nvPicPr>
        <p:blipFill>
          <a:blip r:embed="rId2"/>
          <a:stretch>
            <a:fillRect/>
          </a:stretch>
        </p:blipFill>
        <p:spPr>
          <a:xfrm>
            <a:off x="4304391" y="708767"/>
            <a:ext cx="7375873" cy="5531905"/>
          </a:xfrm>
          <a:prstGeom prst="rect">
            <a:avLst/>
          </a:prstGeom>
        </p:spPr>
      </p:pic>
    </p:spTree>
    <p:extLst>
      <p:ext uri="{BB962C8B-B14F-4D97-AF65-F5344CB8AC3E}">
        <p14:creationId xmlns:p14="http://schemas.microsoft.com/office/powerpoint/2010/main" val="3473118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F2BAFF-FCCA-9A35-43EE-FFE542C9FCE9}"/>
              </a:ext>
            </a:extLst>
          </p:cNvPr>
          <p:cNvPicPr>
            <a:picLocks noChangeAspect="1"/>
          </p:cNvPicPr>
          <p:nvPr/>
        </p:nvPicPr>
        <p:blipFill>
          <a:blip r:embed="rId2"/>
          <a:stretch>
            <a:fillRect/>
          </a:stretch>
        </p:blipFill>
        <p:spPr>
          <a:xfrm>
            <a:off x="865667" y="595985"/>
            <a:ext cx="10721504" cy="6023179"/>
          </a:xfrm>
          <a:prstGeom prst="rect">
            <a:avLst/>
          </a:prstGeom>
        </p:spPr>
      </p:pic>
      <p:sp>
        <p:nvSpPr>
          <p:cNvPr id="2" name="TextBox 1">
            <a:extLst>
              <a:ext uri="{FF2B5EF4-FFF2-40B4-BE49-F238E27FC236}">
                <a16:creationId xmlns:a16="http://schemas.microsoft.com/office/drawing/2014/main" id="{F8D511F3-A7A5-EDE5-5F49-AD803A8F89A7}"/>
              </a:ext>
            </a:extLst>
          </p:cNvPr>
          <p:cNvSpPr txBox="1"/>
          <p:nvPr/>
        </p:nvSpPr>
        <p:spPr>
          <a:xfrm>
            <a:off x="0" y="0"/>
            <a:ext cx="12240986"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Previous commercial use of Lumpfish (fisheries)</a:t>
            </a:r>
          </a:p>
        </p:txBody>
      </p:sp>
      <p:pic>
        <p:nvPicPr>
          <p:cNvPr id="1026" name="Picture 2" descr="Lumpfish Roe Set, 2 x 180g ">
            <a:extLst>
              <a:ext uri="{FF2B5EF4-FFF2-40B4-BE49-F238E27FC236}">
                <a16:creationId xmlns:a16="http://schemas.microsoft.com/office/drawing/2014/main" id="{6323190D-2144-E88A-6C4C-0779B940E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9372" y="919843"/>
            <a:ext cx="4142014" cy="4142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603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88933C-ED9F-8975-9052-35F9A9C143AE}"/>
              </a:ext>
            </a:extLst>
          </p:cNvPr>
          <p:cNvPicPr>
            <a:picLocks noChangeAspect="1"/>
          </p:cNvPicPr>
          <p:nvPr/>
        </p:nvPicPr>
        <p:blipFill rotWithShape="1">
          <a:blip r:embed="rId2"/>
          <a:srcRect r="28220"/>
          <a:stretch/>
        </p:blipFill>
        <p:spPr>
          <a:xfrm>
            <a:off x="113929" y="608230"/>
            <a:ext cx="5259446" cy="4981271"/>
          </a:xfrm>
          <a:prstGeom prst="rect">
            <a:avLst/>
          </a:prstGeom>
        </p:spPr>
      </p:pic>
      <p:sp>
        <p:nvSpPr>
          <p:cNvPr id="2" name="TextBox 1">
            <a:extLst>
              <a:ext uri="{FF2B5EF4-FFF2-40B4-BE49-F238E27FC236}">
                <a16:creationId xmlns:a16="http://schemas.microsoft.com/office/drawing/2014/main" id="{821D15D3-67A5-31B2-A956-6631D6A9A9BC}"/>
              </a:ext>
            </a:extLst>
          </p:cNvPr>
          <p:cNvSpPr txBox="1"/>
          <p:nvPr/>
        </p:nvSpPr>
        <p:spPr>
          <a:xfrm>
            <a:off x="-11278" y="-38101"/>
            <a:ext cx="12203277"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Growth of the cleaner fish industry</a:t>
            </a:r>
          </a:p>
        </p:txBody>
      </p:sp>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4DEA2E73-B5F2-FD74-59D4-BF7DE443659C}"/>
                  </a:ext>
                </a:extLst>
              </p14:cNvPr>
              <p14:cNvContentPartPr/>
              <p14:nvPr/>
            </p14:nvContentPartPr>
            <p14:xfrm>
              <a:off x="2887755" y="4165689"/>
              <a:ext cx="1691640" cy="42120"/>
            </p14:xfrm>
          </p:contentPart>
        </mc:Choice>
        <mc:Fallback xmlns="">
          <p:pic>
            <p:nvPicPr>
              <p:cNvPr id="6" name="Ink 5">
                <a:extLst>
                  <a:ext uri="{FF2B5EF4-FFF2-40B4-BE49-F238E27FC236}">
                    <a16:creationId xmlns:a16="http://schemas.microsoft.com/office/drawing/2014/main" id="{4DEA2E73-B5F2-FD74-59D4-BF7DE443659C}"/>
                  </a:ext>
                </a:extLst>
              </p:cNvPr>
              <p:cNvPicPr/>
              <p:nvPr/>
            </p:nvPicPr>
            <p:blipFill>
              <a:blip r:embed="rId4"/>
              <a:stretch>
                <a:fillRect/>
              </a:stretch>
            </p:blipFill>
            <p:spPr>
              <a:xfrm>
                <a:off x="2833755" y="4057689"/>
                <a:ext cx="179928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6566557D-1249-E85E-5C54-1AAFD38DD7B8}"/>
                  </a:ext>
                </a:extLst>
              </p14:cNvPr>
              <p14:cNvContentPartPr/>
              <p14:nvPr/>
            </p14:nvContentPartPr>
            <p14:xfrm>
              <a:off x="1132165" y="4528596"/>
              <a:ext cx="161280" cy="20880"/>
            </p14:xfrm>
          </p:contentPart>
        </mc:Choice>
        <mc:Fallback xmlns="">
          <p:pic>
            <p:nvPicPr>
              <p:cNvPr id="7" name="Ink 6">
                <a:extLst>
                  <a:ext uri="{FF2B5EF4-FFF2-40B4-BE49-F238E27FC236}">
                    <a16:creationId xmlns:a16="http://schemas.microsoft.com/office/drawing/2014/main" id="{6566557D-1249-E85E-5C54-1AAFD38DD7B8}"/>
                  </a:ext>
                </a:extLst>
              </p:cNvPr>
              <p:cNvPicPr/>
              <p:nvPr/>
            </p:nvPicPr>
            <p:blipFill>
              <a:blip r:embed="rId6"/>
              <a:stretch>
                <a:fillRect/>
              </a:stretch>
            </p:blipFill>
            <p:spPr>
              <a:xfrm>
                <a:off x="1078165" y="4420956"/>
                <a:ext cx="2689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5EFB477D-B6E9-857E-A7D0-8E225CC1A750}"/>
                  </a:ext>
                </a:extLst>
              </p14:cNvPr>
              <p14:cNvContentPartPr/>
              <p14:nvPr/>
            </p14:nvContentPartPr>
            <p14:xfrm>
              <a:off x="9379054" y="3846782"/>
              <a:ext cx="500040" cy="74880"/>
            </p14:xfrm>
          </p:contentPart>
        </mc:Choice>
        <mc:Fallback xmlns="">
          <p:pic>
            <p:nvPicPr>
              <p:cNvPr id="9" name="Ink 8">
                <a:extLst>
                  <a:ext uri="{FF2B5EF4-FFF2-40B4-BE49-F238E27FC236}">
                    <a16:creationId xmlns:a16="http://schemas.microsoft.com/office/drawing/2014/main" id="{5EFB477D-B6E9-857E-A7D0-8E225CC1A750}"/>
                  </a:ext>
                </a:extLst>
              </p:cNvPr>
              <p:cNvPicPr/>
              <p:nvPr/>
            </p:nvPicPr>
            <p:blipFill>
              <a:blip r:embed="rId8"/>
              <a:stretch>
                <a:fillRect/>
              </a:stretch>
            </p:blipFill>
            <p:spPr>
              <a:xfrm>
                <a:off x="9325414" y="3739142"/>
                <a:ext cx="607680" cy="290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EE97D4F5-5735-C42A-040A-84F399F03D1F}"/>
                  </a:ext>
                </a:extLst>
              </p14:cNvPr>
              <p14:cNvContentPartPr/>
              <p14:nvPr/>
            </p14:nvContentPartPr>
            <p14:xfrm>
              <a:off x="9388414" y="4107062"/>
              <a:ext cx="649080" cy="41400"/>
            </p14:xfrm>
          </p:contentPart>
        </mc:Choice>
        <mc:Fallback xmlns="">
          <p:pic>
            <p:nvPicPr>
              <p:cNvPr id="10" name="Ink 9">
                <a:extLst>
                  <a:ext uri="{FF2B5EF4-FFF2-40B4-BE49-F238E27FC236}">
                    <a16:creationId xmlns:a16="http://schemas.microsoft.com/office/drawing/2014/main" id="{EE97D4F5-5735-C42A-040A-84F399F03D1F}"/>
                  </a:ext>
                </a:extLst>
              </p:cNvPr>
              <p:cNvPicPr/>
              <p:nvPr/>
            </p:nvPicPr>
            <p:blipFill>
              <a:blip r:embed="rId10"/>
              <a:stretch>
                <a:fillRect/>
              </a:stretch>
            </p:blipFill>
            <p:spPr>
              <a:xfrm>
                <a:off x="9334414" y="3999422"/>
                <a:ext cx="756720" cy="257040"/>
              </a:xfrm>
              <a:prstGeom prst="rect">
                <a:avLst/>
              </a:prstGeom>
            </p:spPr>
          </p:pic>
        </mc:Fallback>
      </mc:AlternateContent>
      <p:pic>
        <p:nvPicPr>
          <p:cNvPr id="8" name="Picture 7">
            <a:extLst>
              <a:ext uri="{FF2B5EF4-FFF2-40B4-BE49-F238E27FC236}">
                <a16:creationId xmlns:a16="http://schemas.microsoft.com/office/drawing/2014/main" id="{85FABAC1-4D13-DBEC-190A-26E288C6A115}"/>
              </a:ext>
            </a:extLst>
          </p:cNvPr>
          <p:cNvPicPr>
            <a:picLocks noChangeAspect="1"/>
          </p:cNvPicPr>
          <p:nvPr/>
        </p:nvPicPr>
        <p:blipFill rotWithShape="1">
          <a:blip r:embed="rId11"/>
          <a:srcRect b="7306"/>
          <a:stretch/>
        </p:blipFill>
        <p:spPr>
          <a:xfrm>
            <a:off x="5467154" y="786612"/>
            <a:ext cx="6724845" cy="3421197"/>
          </a:xfrm>
          <a:prstGeom prst="rect">
            <a:avLst/>
          </a:prstGeom>
        </p:spPr>
      </p:pic>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EA64C90D-509C-9D33-138E-92B698D64142}"/>
                  </a:ext>
                </a:extLst>
              </p14:cNvPr>
              <p14:cNvContentPartPr/>
              <p14:nvPr/>
            </p14:nvContentPartPr>
            <p14:xfrm>
              <a:off x="9566613" y="3630489"/>
              <a:ext cx="519840" cy="290520"/>
            </p14:xfrm>
          </p:contentPart>
        </mc:Choice>
        <mc:Fallback xmlns="">
          <p:pic>
            <p:nvPicPr>
              <p:cNvPr id="12" name="Ink 11">
                <a:extLst>
                  <a:ext uri="{FF2B5EF4-FFF2-40B4-BE49-F238E27FC236}">
                    <a16:creationId xmlns:a16="http://schemas.microsoft.com/office/drawing/2014/main" id="{EA64C90D-509C-9D33-138E-92B698D64142}"/>
                  </a:ext>
                </a:extLst>
              </p:cNvPr>
              <p:cNvPicPr/>
              <p:nvPr/>
            </p:nvPicPr>
            <p:blipFill>
              <a:blip r:embed="rId13"/>
              <a:stretch>
                <a:fillRect/>
              </a:stretch>
            </p:blipFill>
            <p:spPr>
              <a:xfrm>
                <a:off x="9512973" y="3522489"/>
                <a:ext cx="627480" cy="506160"/>
              </a:xfrm>
              <a:prstGeom prst="rect">
                <a:avLst/>
              </a:prstGeom>
            </p:spPr>
          </p:pic>
        </mc:Fallback>
      </mc:AlternateContent>
      <p:pic>
        <p:nvPicPr>
          <p:cNvPr id="14" name="Picture 13">
            <a:extLst>
              <a:ext uri="{FF2B5EF4-FFF2-40B4-BE49-F238E27FC236}">
                <a16:creationId xmlns:a16="http://schemas.microsoft.com/office/drawing/2014/main" id="{738D4AEC-4F24-BDF1-2985-49DD2019C5FA}"/>
              </a:ext>
            </a:extLst>
          </p:cNvPr>
          <p:cNvPicPr>
            <a:picLocks noChangeAspect="1"/>
          </p:cNvPicPr>
          <p:nvPr/>
        </p:nvPicPr>
        <p:blipFill>
          <a:blip r:embed="rId14"/>
          <a:stretch>
            <a:fillRect/>
          </a:stretch>
        </p:blipFill>
        <p:spPr>
          <a:xfrm>
            <a:off x="1850511" y="796065"/>
            <a:ext cx="3370959" cy="2859296"/>
          </a:xfrm>
          <a:prstGeom prst="rect">
            <a:avLst/>
          </a:prstGeom>
        </p:spPr>
      </p:pic>
      <p:pic>
        <p:nvPicPr>
          <p:cNvPr id="15" name="Picture 3" descr="C:\Users\Craig Pooley\Desktop\KingstonUSBJan'16\Lumpsuckers\MRes\Photos\BroodstockNorway\20151014_113138.jpg">
            <a:extLst>
              <a:ext uri="{FF2B5EF4-FFF2-40B4-BE49-F238E27FC236}">
                <a16:creationId xmlns:a16="http://schemas.microsoft.com/office/drawing/2014/main" id="{DFD4314B-24EE-2CA4-8FB2-EB5868B162F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71911" y="4219476"/>
            <a:ext cx="4692724" cy="26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D34830C-A6C7-1AE4-2D69-C91D503A3A74}"/>
              </a:ext>
            </a:extLst>
          </p:cNvPr>
          <p:cNvSpPr txBox="1"/>
          <p:nvPr/>
        </p:nvSpPr>
        <p:spPr>
          <a:xfrm>
            <a:off x="210528" y="5250445"/>
            <a:ext cx="7640023" cy="1754326"/>
          </a:xfrm>
          <a:prstGeom prst="rect">
            <a:avLst/>
          </a:prstGeom>
          <a:noFill/>
        </p:spPr>
        <p:txBody>
          <a:bodyPr wrap="square">
            <a:noAutofit/>
          </a:bodyPr>
          <a:lstStyle/>
          <a:p>
            <a:r>
              <a:rPr lang="en-US" sz="4000" b="1" dirty="0">
                <a:solidFill>
                  <a:srgbClr val="0E58C4"/>
                </a:solidFill>
                <a:effectLst>
                  <a:outerShdw blurRad="38100" dist="38100" dir="2700000" algn="tl">
                    <a:srgbClr val="000000">
                      <a:alpha val="43137"/>
                    </a:srgbClr>
                  </a:outerShdw>
                </a:effectLst>
                <a:latin typeface="+mj-lt"/>
              </a:rPr>
              <a:t>demand </a:t>
            </a:r>
            <a:r>
              <a:rPr lang="en-US" sz="8000" b="1" dirty="0">
                <a:solidFill>
                  <a:srgbClr val="0E58C4"/>
                </a:solidFill>
                <a:effectLst>
                  <a:outerShdw blurRad="38100" dist="38100" dir="2700000" algn="tl">
                    <a:srgbClr val="000000">
                      <a:alpha val="43137"/>
                    </a:srgbClr>
                  </a:outerShdw>
                </a:effectLst>
                <a:latin typeface="+mj-lt"/>
              </a:rPr>
              <a:t>50M/yr</a:t>
            </a:r>
            <a:endParaRPr lang="en-GB" sz="8000" b="1" dirty="0">
              <a:solidFill>
                <a:srgbClr val="0E58C4"/>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466620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ACB57AD-74DE-4682-9B63-924EE325D96E}"/>
              </a:ext>
            </a:extLst>
          </p:cNvPr>
          <p:cNvSpPr/>
          <p:nvPr/>
        </p:nvSpPr>
        <p:spPr>
          <a:xfrm>
            <a:off x="4130569" y="6022652"/>
            <a:ext cx="456881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en-GB"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Arial" panose="020B0604020202020204" pitchFamily="34" charset="0"/>
                <a:hlinkClick r:id="rId3"/>
              </a:rPr>
              <a:t>http://smartaqua.org.uk/about-2/cleaner-fish/</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2" name="Online Media 1" title="SMARTAQUA presents: the Lumpfish">
            <a:hlinkClick r:id="" action="ppaction://media"/>
            <a:extLst>
              <a:ext uri="{FF2B5EF4-FFF2-40B4-BE49-F238E27FC236}">
                <a16:creationId xmlns:a16="http://schemas.microsoft.com/office/drawing/2014/main" id="{171D267A-30A8-4AB4-BE6B-9E47689A3F4F}"/>
              </a:ext>
            </a:extLst>
          </p:cNvPr>
          <p:cNvPicPr>
            <a:picLocks noRot="1" noChangeAspect="1"/>
          </p:cNvPicPr>
          <p:nvPr>
            <a:videoFile r:link="rId1"/>
          </p:nvPr>
        </p:nvPicPr>
        <p:blipFill>
          <a:blip r:embed="rId4"/>
          <a:stretch>
            <a:fillRect/>
          </a:stretch>
        </p:blipFill>
        <p:spPr>
          <a:xfrm>
            <a:off x="1462568" y="0"/>
            <a:ext cx="9205433" cy="6858000"/>
          </a:xfrm>
          <a:prstGeom prst="rect">
            <a:avLst/>
          </a:prstGeom>
        </p:spPr>
      </p:pic>
    </p:spTree>
    <p:extLst>
      <p:ext uri="{BB962C8B-B14F-4D97-AF65-F5344CB8AC3E}">
        <p14:creationId xmlns:p14="http://schemas.microsoft.com/office/powerpoint/2010/main" val="1213328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D38BCD-6178-AB58-8FD4-27661682E172}"/>
              </a:ext>
            </a:extLst>
          </p:cNvPr>
          <p:cNvSpPr txBox="1"/>
          <p:nvPr/>
        </p:nvSpPr>
        <p:spPr>
          <a:xfrm>
            <a:off x="0" y="-28584"/>
            <a:ext cx="12192000"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Gap analysis to overcome main challenges</a:t>
            </a:r>
          </a:p>
        </p:txBody>
      </p:sp>
      <p:pic>
        <p:nvPicPr>
          <p:cNvPr id="6" name="Picture 5">
            <a:extLst>
              <a:ext uri="{FF2B5EF4-FFF2-40B4-BE49-F238E27FC236}">
                <a16:creationId xmlns:a16="http://schemas.microsoft.com/office/drawing/2014/main" id="{85A8DF86-2262-4321-4203-50555AFA987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884131" y="1778106"/>
            <a:ext cx="6659224" cy="3745813"/>
          </a:xfrm>
          <a:prstGeom prst="rect">
            <a:avLst/>
          </a:prstGeom>
        </p:spPr>
      </p:pic>
      <p:pic>
        <p:nvPicPr>
          <p:cNvPr id="9" name="Picture 8">
            <a:extLst>
              <a:ext uri="{FF2B5EF4-FFF2-40B4-BE49-F238E27FC236}">
                <a16:creationId xmlns:a16="http://schemas.microsoft.com/office/drawing/2014/main" id="{4AED59AC-98C7-B4AE-E7F6-BAA4AAA472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2617" y="2910222"/>
            <a:ext cx="3565642" cy="3565642"/>
          </a:xfrm>
          <a:prstGeom prst="rect">
            <a:avLst/>
          </a:prstGeom>
        </p:spPr>
      </p:pic>
      <p:grpSp>
        <p:nvGrpSpPr>
          <p:cNvPr id="15" name="Group 14">
            <a:extLst>
              <a:ext uri="{FF2B5EF4-FFF2-40B4-BE49-F238E27FC236}">
                <a16:creationId xmlns:a16="http://schemas.microsoft.com/office/drawing/2014/main" id="{C81AC2ED-4286-E69B-60C1-E03D17A9B8D9}"/>
              </a:ext>
            </a:extLst>
          </p:cNvPr>
          <p:cNvGrpSpPr/>
          <p:nvPr/>
        </p:nvGrpSpPr>
        <p:grpSpPr>
          <a:xfrm>
            <a:off x="0" y="834340"/>
            <a:ext cx="4237630" cy="1704143"/>
            <a:chOff x="50927" y="803352"/>
            <a:chExt cx="7896799" cy="3394064"/>
          </a:xfrm>
        </p:grpSpPr>
        <p:grpSp>
          <p:nvGrpSpPr>
            <p:cNvPr id="13" name="Group 12">
              <a:extLst>
                <a:ext uri="{FF2B5EF4-FFF2-40B4-BE49-F238E27FC236}">
                  <a16:creationId xmlns:a16="http://schemas.microsoft.com/office/drawing/2014/main" id="{BA1942D3-3B98-94B0-FBCE-32D6856959A3}"/>
                </a:ext>
              </a:extLst>
            </p:cNvPr>
            <p:cNvGrpSpPr/>
            <p:nvPr/>
          </p:nvGrpSpPr>
          <p:grpSpPr>
            <a:xfrm>
              <a:off x="50927" y="803352"/>
              <a:ext cx="7896799" cy="1237815"/>
              <a:chOff x="4500763" y="1054986"/>
              <a:chExt cx="7896799" cy="1237815"/>
            </a:xfrm>
          </p:grpSpPr>
          <p:pic>
            <p:nvPicPr>
              <p:cNvPr id="11" name="Picture 10">
                <a:extLst>
                  <a:ext uri="{FF2B5EF4-FFF2-40B4-BE49-F238E27FC236}">
                    <a16:creationId xmlns:a16="http://schemas.microsoft.com/office/drawing/2014/main" id="{93F0A0F8-376F-D717-47B8-C022BE95BA35}"/>
                  </a:ext>
                </a:extLst>
              </p:cNvPr>
              <p:cNvPicPr>
                <a:picLocks noChangeAspect="1"/>
              </p:cNvPicPr>
              <p:nvPr/>
            </p:nvPicPr>
            <p:blipFill>
              <a:blip r:embed="rId4"/>
              <a:stretch>
                <a:fillRect/>
              </a:stretch>
            </p:blipFill>
            <p:spPr>
              <a:xfrm>
                <a:off x="4813193" y="1657102"/>
                <a:ext cx="6522825" cy="635699"/>
              </a:xfrm>
              <a:prstGeom prst="rect">
                <a:avLst/>
              </a:prstGeom>
            </p:spPr>
          </p:pic>
          <p:pic>
            <p:nvPicPr>
              <p:cNvPr id="12" name="Picture 11">
                <a:extLst>
                  <a:ext uri="{FF2B5EF4-FFF2-40B4-BE49-F238E27FC236}">
                    <a16:creationId xmlns:a16="http://schemas.microsoft.com/office/drawing/2014/main" id="{1060D291-1AA0-A74A-2E03-CE103D24E340}"/>
                  </a:ext>
                </a:extLst>
              </p:cNvPr>
              <p:cNvPicPr>
                <a:picLocks noChangeAspect="1"/>
              </p:cNvPicPr>
              <p:nvPr/>
            </p:nvPicPr>
            <p:blipFill rotWithShape="1">
              <a:blip r:embed="rId5"/>
              <a:srcRect b="74003"/>
              <a:stretch/>
            </p:blipFill>
            <p:spPr>
              <a:xfrm>
                <a:off x="4500763" y="1054986"/>
                <a:ext cx="7896799" cy="534242"/>
              </a:xfrm>
              <a:prstGeom prst="rect">
                <a:avLst/>
              </a:prstGeom>
            </p:spPr>
          </p:pic>
        </p:grpSp>
        <p:pic>
          <p:nvPicPr>
            <p:cNvPr id="14" name="Picture 13">
              <a:extLst>
                <a:ext uri="{FF2B5EF4-FFF2-40B4-BE49-F238E27FC236}">
                  <a16:creationId xmlns:a16="http://schemas.microsoft.com/office/drawing/2014/main" id="{E362DDD0-7DC6-03AE-6809-09F81533ED63}"/>
                </a:ext>
              </a:extLst>
            </p:cNvPr>
            <p:cNvPicPr>
              <a:picLocks noChangeAspect="1"/>
            </p:cNvPicPr>
            <p:nvPr/>
          </p:nvPicPr>
          <p:blipFill rotWithShape="1">
            <a:blip r:embed="rId6"/>
            <a:srcRect t="46378"/>
            <a:stretch/>
          </p:blipFill>
          <p:spPr>
            <a:xfrm>
              <a:off x="287408" y="2041167"/>
              <a:ext cx="7423836" cy="2156249"/>
            </a:xfrm>
            <a:prstGeom prst="rect">
              <a:avLst/>
            </a:prstGeom>
          </p:spPr>
        </p:pic>
      </p:grpSp>
    </p:spTree>
    <p:extLst>
      <p:ext uri="{BB962C8B-B14F-4D97-AF65-F5344CB8AC3E}">
        <p14:creationId xmlns:p14="http://schemas.microsoft.com/office/powerpoint/2010/main" val="1892679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6846D1-F3E1-594D-15DE-A5213940F35F}"/>
              </a:ext>
            </a:extLst>
          </p:cNvPr>
          <p:cNvPicPr>
            <a:picLocks noChangeAspect="1"/>
          </p:cNvPicPr>
          <p:nvPr/>
        </p:nvPicPr>
        <p:blipFill>
          <a:blip r:embed="rId2"/>
          <a:stretch>
            <a:fillRect/>
          </a:stretch>
        </p:blipFill>
        <p:spPr>
          <a:xfrm>
            <a:off x="-89884" y="1075942"/>
            <a:ext cx="4832879" cy="5265674"/>
          </a:xfrm>
          <a:prstGeom prst="rect">
            <a:avLst/>
          </a:prstGeom>
        </p:spPr>
      </p:pic>
      <p:sp>
        <p:nvSpPr>
          <p:cNvPr id="2" name="TextBox 1">
            <a:extLst>
              <a:ext uri="{FF2B5EF4-FFF2-40B4-BE49-F238E27FC236}">
                <a16:creationId xmlns:a16="http://schemas.microsoft.com/office/drawing/2014/main" id="{F1D38BCD-6178-AB58-8FD4-27661682E172}"/>
              </a:ext>
            </a:extLst>
          </p:cNvPr>
          <p:cNvSpPr txBox="1"/>
          <p:nvPr/>
        </p:nvSpPr>
        <p:spPr>
          <a:xfrm>
            <a:off x="0" y="-28584"/>
            <a:ext cx="12192000"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Gap analysis to overcome main challenges</a:t>
            </a:r>
          </a:p>
        </p:txBody>
      </p:sp>
      <p:grpSp>
        <p:nvGrpSpPr>
          <p:cNvPr id="4" name="Group 3">
            <a:extLst>
              <a:ext uri="{FF2B5EF4-FFF2-40B4-BE49-F238E27FC236}">
                <a16:creationId xmlns:a16="http://schemas.microsoft.com/office/drawing/2014/main" id="{024C822B-603E-9F66-5BD1-233AF35EAF0C}"/>
              </a:ext>
            </a:extLst>
          </p:cNvPr>
          <p:cNvGrpSpPr/>
          <p:nvPr/>
        </p:nvGrpSpPr>
        <p:grpSpPr>
          <a:xfrm>
            <a:off x="4947839" y="-218452"/>
            <a:ext cx="6926239" cy="6773087"/>
            <a:chOff x="4947839" y="-218452"/>
            <a:chExt cx="6926239" cy="6773087"/>
          </a:xfrm>
        </p:grpSpPr>
        <p:pic>
          <p:nvPicPr>
            <p:cNvPr id="5" name="Picture 4">
              <a:extLst>
                <a:ext uri="{FF2B5EF4-FFF2-40B4-BE49-F238E27FC236}">
                  <a16:creationId xmlns:a16="http://schemas.microsoft.com/office/drawing/2014/main" id="{2F87550C-AC9D-1408-4254-BE829C6A7D95}"/>
                </a:ext>
              </a:extLst>
            </p:cNvPr>
            <p:cNvPicPr>
              <a:picLocks noChangeAspect="1"/>
            </p:cNvPicPr>
            <p:nvPr/>
          </p:nvPicPr>
          <p:blipFill rotWithShape="1">
            <a:blip r:embed="rId3"/>
            <a:srcRect t="50525" r="59421" b="15275"/>
            <a:stretch/>
          </p:blipFill>
          <p:spPr>
            <a:xfrm>
              <a:off x="5358094" y="1846037"/>
              <a:ext cx="6301390" cy="4708598"/>
            </a:xfrm>
            <a:prstGeom prst="rect">
              <a:avLst/>
            </a:prstGeom>
          </p:spPr>
        </p:pic>
        <p:pic>
          <p:nvPicPr>
            <p:cNvPr id="7" name="Picture 6">
              <a:extLst>
                <a:ext uri="{FF2B5EF4-FFF2-40B4-BE49-F238E27FC236}">
                  <a16:creationId xmlns:a16="http://schemas.microsoft.com/office/drawing/2014/main" id="{DA784618-7436-5510-395C-B4894C820B55}"/>
                </a:ext>
              </a:extLst>
            </p:cNvPr>
            <p:cNvPicPr>
              <a:picLocks noChangeAspect="1"/>
            </p:cNvPicPr>
            <p:nvPr/>
          </p:nvPicPr>
          <p:blipFill rotWithShape="1">
            <a:blip r:embed="rId3"/>
            <a:srcRect l="1402" t="-6822" r="58662" b="94973"/>
            <a:stretch/>
          </p:blipFill>
          <p:spPr>
            <a:xfrm>
              <a:off x="4947839" y="-218452"/>
              <a:ext cx="6926239" cy="1822064"/>
            </a:xfrm>
            <a:prstGeom prst="rect">
              <a:avLst/>
            </a:prstGeom>
          </p:spPr>
        </p:pic>
        <p:sp>
          <p:nvSpPr>
            <p:cNvPr id="8" name="Oval 7">
              <a:extLst>
                <a:ext uri="{FF2B5EF4-FFF2-40B4-BE49-F238E27FC236}">
                  <a16:creationId xmlns:a16="http://schemas.microsoft.com/office/drawing/2014/main" id="{714C77BA-8539-D589-200A-BF6210E097B7}"/>
                </a:ext>
              </a:extLst>
            </p:cNvPr>
            <p:cNvSpPr/>
            <p:nvPr/>
          </p:nvSpPr>
          <p:spPr>
            <a:xfrm>
              <a:off x="7662242" y="4020179"/>
              <a:ext cx="2682761" cy="8980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34958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356616" y="2868422"/>
            <a:ext cx="3200400" cy="1121156"/>
          </a:xfrm>
        </p:spPr>
        <p:txBody>
          <a:bodyPr>
            <a:normAutofit fontScale="90000"/>
          </a:bodyPr>
          <a:lstStyle/>
          <a:p>
            <a:r>
              <a:rPr lang="en-GB" sz="4500" b="1" dirty="0"/>
              <a:t>Climate Change scenarios</a:t>
            </a:r>
          </a:p>
        </p:txBody>
      </p:sp>
      <p:sp>
        <p:nvSpPr>
          <p:cNvPr id="3" name="Content Placeholder 2">
            <a:extLst>
              <a:ext uri="{FF2B5EF4-FFF2-40B4-BE49-F238E27FC236}">
                <a16:creationId xmlns:a16="http://schemas.microsoft.com/office/drawing/2014/main" id="{74E4BD21-5B0D-4311-9085-4C585F030CBD}"/>
              </a:ext>
            </a:extLst>
          </p:cNvPr>
          <p:cNvSpPr>
            <a:spLocks noGrp="1"/>
          </p:cNvSpPr>
          <p:nvPr>
            <p:ph idx="1"/>
          </p:nvPr>
        </p:nvSpPr>
        <p:spPr>
          <a:xfrm>
            <a:off x="7462684" y="731520"/>
            <a:ext cx="4272116" cy="792480"/>
          </a:xfrm>
        </p:spPr>
        <p:txBody>
          <a:bodyPr>
            <a:noAutofit/>
          </a:bodyPr>
          <a:lstStyle/>
          <a:p>
            <a:r>
              <a:rPr lang="en-GB" b="1" dirty="0"/>
              <a:t> </a:t>
            </a:r>
          </a:p>
        </p:txBody>
      </p:sp>
      <p:sp>
        <p:nvSpPr>
          <p:cNvPr id="14" name="TextBox 13">
            <a:extLst>
              <a:ext uri="{FF2B5EF4-FFF2-40B4-BE49-F238E27FC236}">
                <a16:creationId xmlns:a16="http://schemas.microsoft.com/office/drawing/2014/main" id="{EE27BB97-3D2B-41E5-99B9-7730AFB2E13A}"/>
              </a:ext>
            </a:extLst>
          </p:cNvPr>
          <p:cNvSpPr txBox="1"/>
          <p:nvPr/>
        </p:nvSpPr>
        <p:spPr>
          <a:xfrm>
            <a:off x="4293535" y="469910"/>
            <a:ext cx="7315370" cy="646331"/>
          </a:xfrm>
          <a:prstGeom prst="rect">
            <a:avLst/>
          </a:prstGeom>
          <a:solidFill>
            <a:srgbClr val="2F3293"/>
          </a:solidFill>
        </p:spPr>
        <p:txBody>
          <a:bodyPr wrap="square" rtlCol="0">
            <a:spAutoFit/>
          </a:bodyPr>
          <a:lstStyle/>
          <a:p>
            <a:r>
              <a:rPr lang="en-GB" sz="3600" b="1" dirty="0">
                <a:solidFill>
                  <a:schemeClr val="bg1"/>
                </a:solidFill>
              </a:rPr>
              <a:t>Climate Change in the Irish Sea</a:t>
            </a:r>
          </a:p>
        </p:txBody>
      </p:sp>
      <p:sp>
        <p:nvSpPr>
          <p:cNvPr id="15" name="TextBox 14">
            <a:extLst>
              <a:ext uri="{FF2B5EF4-FFF2-40B4-BE49-F238E27FC236}">
                <a16:creationId xmlns:a16="http://schemas.microsoft.com/office/drawing/2014/main" id="{22162AE8-3CF8-4486-8512-0BB098A3C3FC}"/>
              </a:ext>
            </a:extLst>
          </p:cNvPr>
          <p:cNvSpPr txBox="1"/>
          <p:nvPr/>
        </p:nvSpPr>
        <p:spPr>
          <a:xfrm>
            <a:off x="4214021" y="1254740"/>
            <a:ext cx="7704307" cy="954107"/>
          </a:xfrm>
          <a:prstGeom prst="rect">
            <a:avLst/>
          </a:prstGeom>
          <a:noFill/>
        </p:spPr>
        <p:txBody>
          <a:bodyPr wrap="square" rtlCol="0">
            <a:spAutoFit/>
          </a:bodyPr>
          <a:lstStyle/>
          <a:p>
            <a:pPr marL="514350" indent="-514350">
              <a:buAutoNum type="arabicPeriod"/>
            </a:pPr>
            <a:r>
              <a:rPr lang="en-US" sz="2800" dirty="0"/>
              <a:t>SST increased by 0.6°C per decade since 1994 </a:t>
            </a:r>
          </a:p>
          <a:p>
            <a:pPr marL="514350" indent="-514350">
              <a:buAutoNum type="arabicPeriod"/>
            </a:pPr>
            <a:r>
              <a:rPr lang="en-US" sz="2800" dirty="0"/>
              <a:t>Highest rate of increase in 150-year record</a:t>
            </a:r>
            <a:endParaRPr lang="en-GB" sz="2800" dirty="0"/>
          </a:p>
        </p:txBody>
      </p:sp>
      <p:pic>
        <p:nvPicPr>
          <p:cNvPr id="2050" name="Picture 2" descr="MODIS sea surface temperature image of the Irish Sea and St. George's Channel for the month of June (a composite of all the data available from 2005 to 2013). The squares labelled A, B, and C indicate the 11×11pixel patches used in the time series analysis (Figs. 6–8), and the crosses indicate the positions of two stations (St. 43 and St. 50) where the fluorescence and backscattering profiles shown in Fig. 15 were measured. The arrow shows the position of the seasonal front in St. George's Channel, which separates the mixed waters of the central Irish Sea to the north from the thermally stratified waters of the Celtic Sea to the south.">
            <a:extLst>
              <a:ext uri="{FF2B5EF4-FFF2-40B4-BE49-F238E27FC236}">
                <a16:creationId xmlns:a16="http://schemas.microsoft.com/office/drawing/2014/main" id="{570FFE5C-81FE-C929-8DE2-DE83FE369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0756" y="2392431"/>
            <a:ext cx="3524132" cy="42475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istribution of mixed and stratif ied water around Ireland in summer ( July-August). Data from the Rutgers Ocean Modeling System (ROMS).">
            <a:extLst>
              <a:ext uri="{FF2B5EF4-FFF2-40B4-BE49-F238E27FC236}">
                <a16:creationId xmlns:a16="http://schemas.microsoft.com/office/drawing/2014/main" id="{F5269BB9-4624-8C0E-EB28-98295738C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713" y="3064031"/>
            <a:ext cx="3377192" cy="3170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492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lighthouse in the water&#10;&#10;Description automatically generated with low confidence">
            <a:extLst>
              <a:ext uri="{FF2B5EF4-FFF2-40B4-BE49-F238E27FC236}">
                <a16:creationId xmlns:a16="http://schemas.microsoft.com/office/drawing/2014/main" id="{B6B21146-5EED-4937-9E6C-FF1AFF6660E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29848"/>
          <a:stretch/>
        </p:blipFill>
        <p:spPr>
          <a:xfrm>
            <a:off x="4062077" y="-64268"/>
            <a:ext cx="8129923" cy="6922268"/>
          </a:xfrm>
          <a:prstGeom prst="rect">
            <a:avLst/>
          </a:prstGeom>
        </p:spPr>
      </p:pic>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p:txBody>
          <a:bodyPr/>
          <a:lstStyle/>
          <a:p>
            <a:r>
              <a:rPr lang="en-GB" sz="6000" b="1" dirty="0"/>
              <a:t>STREAM</a:t>
            </a:r>
            <a:endParaRPr lang="en-GB" b="1" dirty="0"/>
          </a:p>
        </p:txBody>
      </p:sp>
      <p:sp>
        <p:nvSpPr>
          <p:cNvPr id="3" name="Content Placeholder 2">
            <a:extLst>
              <a:ext uri="{FF2B5EF4-FFF2-40B4-BE49-F238E27FC236}">
                <a16:creationId xmlns:a16="http://schemas.microsoft.com/office/drawing/2014/main" id="{74E4BD21-5B0D-4311-9085-4C585F030CBD}"/>
              </a:ext>
            </a:extLst>
          </p:cNvPr>
          <p:cNvSpPr>
            <a:spLocks noGrp="1"/>
          </p:cNvSpPr>
          <p:nvPr>
            <p:ph idx="1"/>
          </p:nvPr>
        </p:nvSpPr>
        <p:spPr>
          <a:xfrm>
            <a:off x="7462684" y="731520"/>
            <a:ext cx="4272116" cy="792480"/>
          </a:xfrm>
        </p:spPr>
        <p:txBody>
          <a:bodyPr>
            <a:noAutofit/>
          </a:bodyPr>
          <a:lstStyle/>
          <a:p>
            <a:r>
              <a:rPr lang="en-GB" b="1" dirty="0"/>
              <a:t> </a:t>
            </a:r>
          </a:p>
        </p:txBody>
      </p:sp>
      <p:sp>
        <p:nvSpPr>
          <p:cNvPr id="4" name="Text Placeholder 3">
            <a:extLst>
              <a:ext uri="{FF2B5EF4-FFF2-40B4-BE49-F238E27FC236}">
                <a16:creationId xmlns:a16="http://schemas.microsoft.com/office/drawing/2014/main" id="{74149F39-2FEA-4285-8DB7-55A0B350E3F3}"/>
              </a:ext>
            </a:extLst>
          </p:cNvPr>
          <p:cNvSpPr>
            <a:spLocks noGrp="1"/>
          </p:cNvSpPr>
          <p:nvPr>
            <p:ph type="body" sz="half" idx="2"/>
          </p:nvPr>
        </p:nvSpPr>
        <p:spPr/>
        <p:txBody>
          <a:bodyPr/>
          <a:lstStyle/>
          <a:p>
            <a:r>
              <a:rPr lang="en-GB" sz="2800" b="1" dirty="0">
                <a:solidFill>
                  <a:srgbClr val="33ACE1"/>
                </a:solidFill>
              </a:rPr>
              <a:t>Purpose:</a:t>
            </a:r>
          </a:p>
          <a:p>
            <a:r>
              <a:rPr lang="en-GB" sz="2400" dirty="0"/>
              <a:t>to monitor the Coastal and Estuarine environment around both Ireland and Wales</a:t>
            </a:r>
          </a:p>
        </p:txBody>
      </p:sp>
      <p:sp>
        <p:nvSpPr>
          <p:cNvPr id="7" name="Slide Number Placeholder 6">
            <a:extLst>
              <a:ext uri="{FF2B5EF4-FFF2-40B4-BE49-F238E27FC236}">
                <a16:creationId xmlns:a16="http://schemas.microsoft.com/office/drawing/2014/main" id="{456D238F-553A-4C6B-912D-8B5086B0B2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372ADC-8874-40E0-B817-CC10C1B98349}" type="slidenum">
              <a:rPr kumimoji="0" lang="en-GB" sz="1300" b="0" i="0" u="none" strike="noStrike" kern="1200" cap="none" spc="0" normalizeH="0" baseline="0" noProof="0" smtClean="0">
                <a:ln>
                  <a:noFill/>
                </a:ln>
                <a:solidFill>
                  <a:srgbClr val="242852"/>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srgbClr val="242852"/>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EE27BB97-3D2B-41E5-99B9-7730AFB2E13A}"/>
              </a:ext>
            </a:extLst>
          </p:cNvPr>
          <p:cNvSpPr txBox="1"/>
          <p:nvPr/>
        </p:nvSpPr>
        <p:spPr>
          <a:xfrm>
            <a:off x="7238999" y="1349381"/>
            <a:ext cx="2632587" cy="523220"/>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alibri"/>
                <a:ea typeface="+mn-ea"/>
                <a:cs typeface="+mn-cs"/>
              </a:rPr>
              <a:t>Monitored data</a:t>
            </a:r>
          </a:p>
        </p:txBody>
      </p:sp>
      <p:sp>
        <p:nvSpPr>
          <p:cNvPr id="15" name="TextBox 14">
            <a:extLst>
              <a:ext uri="{FF2B5EF4-FFF2-40B4-BE49-F238E27FC236}">
                <a16:creationId xmlns:a16="http://schemas.microsoft.com/office/drawing/2014/main" id="{22162AE8-3CF8-4486-8512-0BB098A3C3FC}"/>
              </a:ext>
            </a:extLst>
          </p:cNvPr>
          <p:cNvSpPr txBox="1"/>
          <p:nvPr/>
        </p:nvSpPr>
        <p:spPr>
          <a:xfrm>
            <a:off x="7239000" y="2123980"/>
            <a:ext cx="2359742" cy="261084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Temperature</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Nutrients</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Oxygen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Phytoplankton</a:t>
            </a:r>
          </a:p>
        </p:txBody>
      </p:sp>
      <p:sp>
        <p:nvSpPr>
          <p:cNvPr id="5" name="Oval 4">
            <a:extLst>
              <a:ext uri="{FF2B5EF4-FFF2-40B4-BE49-F238E27FC236}">
                <a16:creationId xmlns:a16="http://schemas.microsoft.com/office/drawing/2014/main" id="{A9E3ADD5-7DB2-58F4-5632-A2FB3E87D0E5}"/>
              </a:ext>
            </a:extLst>
          </p:cNvPr>
          <p:cNvSpPr/>
          <p:nvPr/>
        </p:nvSpPr>
        <p:spPr>
          <a:xfrm>
            <a:off x="6941501" y="2203003"/>
            <a:ext cx="2845558" cy="72307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52262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512064" y="1311616"/>
            <a:ext cx="3200400" cy="2286000"/>
          </a:xfrm>
        </p:spPr>
        <p:txBody>
          <a:bodyPr>
            <a:normAutofit/>
          </a:bodyPr>
          <a:lstStyle/>
          <a:p>
            <a:r>
              <a:rPr lang="en-GB" sz="4500" b="1" dirty="0" err="1"/>
              <a:t>Modeling</a:t>
            </a:r>
            <a:endParaRPr lang="en-GB" sz="4500" b="1" dirty="0"/>
          </a:p>
        </p:txBody>
      </p:sp>
      <p:sp>
        <p:nvSpPr>
          <p:cNvPr id="12" name="TextBox 11">
            <a:extLst>
              <a:ext uri="{FF2B5EF4-FFF2-40B4-BE49-F238E27FC236}">
                <a16:creationId xmlns:a16="http://schemas.microsoft.com/office/drawing/2014/main" id="{FE248124-DA65-068D-BED0-8C157D31FEE6}"/>
              </a:ext>
            </a:extLst>
          </p:cNvPr>
          <p:cNvSpPr txBox="1"/>
          <p:nvPr/>
        </p:nvSpPr>
        <p:spPr>
          <a:xfrm>
            <a:off x="4293536" y="469910"/>
            <a:ext cx="1945900" cy="646331"/>
          </a:xfrm>
          <a:prstGeom prst="rect">
            <a:avLst/>
          </a:prstGeom>
          <a:solidFill>
            <a:srgbClr val="2F3293"/>
          </a:solidFill>
        </p:spPr>
        <p:txBody>
          <a:bodyPr wrap="square" rtlCol="0">
            <a:spAutoFit/>
          </a:bodyPr>
          <a:lstStyle/>
          <a:p>
            <a:r>
              <a:rPr lang="en-GB" sz="3600" b="1" dirty="0">
                <a:solidFill>
                  <a:schemeClr val="bg1"/>
                </a:solidFill>
              </a:rPr>
              <a:t>SST data </a:t>
            </a:r>
          </a:p>
        </p:txBody>
      </p:sp>
      <p:sp>
        <p:nvSpPr>
          <p:cNvPr id="6" name="TextBox 5">
            <a:extLst>
              <a:ext uri="{FF2B5EF4-FFF2-40B4-BE49-F238E27FC236}">
                <a16:creationId xmlns:a16="http://schemas.microsoft.com/office/drawing/2014/main" id="{A2A47727-3368-0182-8174-138008A54208}"/>
              </a:ext>
            </a:extLst>
          </p:cNvPr>
          <p:cNvSpPr txBox="1"/>
          <p:nvPr/>
        </p:nvSpPr>
        <p:spPr>
          <a:xfrm>
            <a:off x="4214021" y="1254740"/>
            <a:ext cx="7704307" cy="3108543"/>
          </a:xfrm>
          <a:prstGeom prst="rect">
            <a:avLst/>
          </a:prstGeom>
          <a:noFill/>
        </p:spPr>
        <p:txBody>
          <a:bodyPr wrap="square" rtlCol="0">
            <a:spAutoFit/>
          </a:bodyPr>
          <a:lstStyle/>
          <a:p>
            <a:pPr marL="514350" indent="-514350">
              <a:buAutoNum type="arabicPeriod"/>
            </a:pPr>
            <a:r>
              <a:rPr lang="en-US" sz="2800" dirty="0"/>
              <a:t>Used EPA SST data from 1992 to 2021 </a:t>
            </a:r>
          </a:p>
          <a:p>
            <a:pPr marL="514350" indent="-514350">
              <a:buAutoNum type="arabicPeriod"/>
            </a:pPr>
            <a:r>
              <a:rPr lang="en-US" sz="2800" dirty="0"/>
              <a:t>N = 2,019 valid records</a:t>
            </a:r>
          </a:p>
          <a:p>
            <a:pPr marL="514350" indent="-514350">
              <a:buAutoNum type="arabicPeriod"/>
            </a:pPr>
            <a:r>
              <a:rPr lang="en-US" sz="2800" dirty="0"/>
              <a:t>Collected at depths of 0-13 m</a:t>
            </a:r>
          </a:p>
          <a:p>
            <a:pPr marL="514350" indent="-514350">
              <a:buAutoNum type="arabicPeriod"/>
            </a:pPr>
            <a:r>
              <a:rPr lang="en-US" sz="2800" dirty="0"/>
              <a:t>Ad-hoc data, unbalanced (not every month represented in every year)</a:t>
            </a:r>
          </a:p>
          <a:p>
            <a:pPr marL="514350" indent="-514350">
              <a:buAutoNum type="arabicPeriod"/>
            </a:pPr>
            <a:r>
              <a:rPr lang="en-US" sz="2800" dirty="0"/>
              <a:t>Collected at 28 sampling sites</a:t>
            </a:r>
          </a:p>
          <a:p>
            <a:pPr marL="514350" indent="-514350">
              <a:buAutoNum type="arabicPeriod"/>
            </a:pPr>
            <a:endParaRPr lang="en-GB" sz="2800" dirty="0"/>
          </a:p>
        </p:txBody>
      </p:sp>
    </p:spTree>
    <p:extLst>
      <p:ext uri="{BB962C8B-B14F-4D97-AF65-F5344CB8AC3E}">
        <p14:creationId xmlns:p14="http://schemas.microsoft.com/office/powerpoint/2010/main" val="346345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F4B350-3DB8-D27C-E020-B93D23666DAA}"/>
              </a:ext>
            </a:extLst>
          </p:cNvPr>
          <p:cNvPicPr>
            <a:picLocks noChangeAspect="1"/>
          </p:cNvPicPr>
          <p:nvPr/>
        </p:nvPicPr>
        <p:blipFill>
          <a:blip r:embed="rId2"/>
          <a:stretch>
            <a:fillRect/>
          </a:stretch>
        </p:blipFill>
        <p:spPr>
          <a:xfrm>
            <a:off x="860611" y="1449151"/>
            <a:ext cx="7747949" cy="5120314"/>
          </a:xfrm>
          <a:prstGeom prst="rect">
            <a:avLst/>
          </a:prstGeom>
        </p:spPr>
      </p:pic>
      <p:sp>
        <p:nvSpPr>
          <p:cNvPr id="15" name="TextBox 14">
            <a:extLst>
              <a:ext uri="{FF2B5EF4-FFF2-40B4-BE49-F238E27FC236}">
                <a16:creationId xmlns:a16="http://schemas.microsoft.com/office/drawing/2014/main" id="{24D2AE60-D18A-A2A4-F75F-5846ED51F7BD}"/>
              </a:ext>
            </a:extLst>
          </p:cNvPr>
          <p:cNvSpPr txBox="1"/>
          <p:nvPr/>
        </p:nvSpPr>
        <p:spPr>
          <a:xfrm>
            <a:off x="1984188"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SST in Irish Sea (EPA data 1992-2021)</a:t>
            </a:r>
          </a:p>
        </p:txBody>
      </p:sp>
      <p:sp>
        <p:nvSpPr>
          <p:cNvPr id="4" name="TextBox 3">
            <a:extLst>
              <a:ext uri="{FF2B5EF4-FFF2-40B4-BE49-F238E27FC236}">
                <a16:creationId xmlns:a16="http://schemas.microsoft.com/office/drawing/2014/main" id="{A3B14F85-85DB-4774-AF72-DBAE35248F55}"/>
              </a:ext>
            </a:extLst>
          </p:cNvPr>
          <p:cNvSpPr txBox="1"/>
          <p:nvPr/>
        </p:nvSpPr>
        <p:spPr>
          <a:xfrm>
            <a:off x="9127267" y="2174133"/>
            <a:ext cx="2807745" cy="2677656"/>
          </a:xfrm>
          <a:prstGeom prst="rect">
            <a:avLst/>
          </a:prstGeom>
          <a:noFill/>
        </p:spPr>
        <p:txBody>
          <a:bodyPr wrap="square" rtlCol="0">
            <a:spAutoFit/>
          </a:bodyPr>
          <a:lstStyle/>
          <a:p>
            <a:r>
              <a:rPr lang="en-US" sz="2800" dirty="0"/>
              <a:t>Patchy &amp;  </a:t>
            </a:r>
          </a:p>
          <a:p>
            <a:r>
              <a:rPr lang="en-US" sz="2800" dirty="0"/>
              <a:t>incomplete but useful to build thermal suitability envelopes</a:t>
            </a:r>
            <a:endParaRPr lang="en-GB" sz="2800" dirty="0"/>
          </a:p>
        </p:txBody>
      </p:sp>
    </p:spTree>
    <p:extLst>
      <p:ext uri="{BB962C8B-B14F-4D97-AF65-F5344CB8AC3E}">
        <p14:creationId xmlns:p14="http://schemas.microsoft.com/office/powerpoint/2010/main" val="3454264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331135" y="3114675"/>
            <a:ext cx="3962400" cy="2286000"/>
          </a:xfrm>
        </p:spPr>
        <p:txBody>
          <a:bodyPr>
            <a:normAutofit fontScale="90000"/>
          </a:bodyPr>
          <a:lstStyle/>
          <a:p>
            <a:pPr>
              <a:lnSpc>
                <a:spcPct val="107000"/>
              </a:lnSpc>
              <a:spcAft>
                <a:spcPts val="800"/>
              </a:spcAft>
            </a:pPr>
            <a:r>
              <a:rPr lang="en-GB" sz="4500" b="1" dirty="0"/>
              <a:t>Fish Thermal preferences</a:t>
            </a:r>
            <a:br>
              <a:rPr lang="en-GB" sz="4500" b="1" dirty="0"/>
            </a:br>
            <a:r>
              <a:rPr lang="en-GB" sz="4500" b="1" dirty="0"/>
              <a:t/>
            </a:r>
            <a:br>
              <a:rPr lang="en-GB" sz="4500" b="1" dirty="0"/>
            </a:br>
            <a:endParaRPr lang="en-GB" sz="2200" b="1" dirty="0">
              <a:solidFill>
                <a:srgbClr val="FFFF00"/>
              </a:solidFill>
            </a:endParaRPr>
          </a:p>
        </p:txBody>
      </p:sp>
      <p:sp>
        <p:nvSpPr>
          <p:cNvPr id="12" name="TextBox 11">
            <a:extLst>
              <a:ext uri="{FF2B5EF4-FFF2-40B4-BE49-F238E27FC236}">
                <a16:creationId xmlns:a16="http://schemas.microsoft.com/office/drawing/2014/main" id="{FE248124-DA65-068D-BED0-8C157D31FEE6}"/>
              </a:ext>
            </a:extLst>
          </p:cNvPr>
          <p:cNvSpPr txBox="1"/>
          <p:nvPr/>
        </p:nvSpPr>
        <p:spPr>
          <a:xfrm>
            <a:off x="4097592" y="0"/>
            <a:ext cx="8094408"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Use of a Shuttle-box</a:t>
            </a:r>
          </a:p>
        </p:txBody>
      </p:sp>
      <p:grpSp>
        <p:nvGrpSpPr>
          <p:cNvPr id="4" name="Group 3">
            <a:extLst>
              <a:ext uri="{FF2B5EF4-FFF2-40B4-BE49-F238E27FC236}">
                <a16:creationId xmlns:a16="http://schemas.microsoft.com/office/drawing/2014/main" id="{5BC31C09-33BD-1739-1C56-3446B8EE61F0}"/>
              </a:ext>
            </a:extLst>
          </p:cNvPr>
          <p:cNvGrpSpPr/>
          <p:nvPr/>
        </p:nvGrpSpPr>
        <p:grpSpPr>
          <a:xfrm>
            <a:off x="4474616" y="2188008"/>
            <a:ext cx="7065416" cy="3276620"/>
            <a:chOff x="4204114" y="1295528"/>
            <a:chExt cx="8421117" cy="4094258"/>
          </a:xfrm>
        </p:grpSpPr>
        <p:pic>
          <p:nvPicPr>
            <p:cNvPr id="5" name="Picture 4" descr="Chart&#10;&#10;Description automatically generated">
              <a:extLst>
                <a:ext uri="{FF2B5EF4-FFF2-40B4-BE49-F238E27FC236}">
                  <a16:creationId xmlns:a16="http://schemas.microsoft.com/office/drawing/2014/main" id="{85CA1778-D026-7DC6-4B50-43D9AD124E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04114" y="1295528"/>
              <a:ext cx="8421117" cy="4094258"/>
            </a:xfrm>
            <a:prstGeom prst="rect">
              <a:avLst/>
            </a:prstGeom>
            <a:noFill/>
            <a:ln>
              <a:noFill/>
            </a:ln>
          </p:spPr>
        </p:pic>
        <p:sp>
          <p:nvSpPr>
            <p:cNvPr id="6" name="TextBox 5">
              <a:extLst>
                <a:ext uri="{FF2B5EF4-FFF2-40B4-BE49-F238E27FC236}">
                  <a16:creationId xmlns:a16="http://schemas.microsoft.com/office/drawing/2014/main" id="{A20F54F8-8357-DD49-BB7E-8A27F5ECF288}"/>
                </a:ext>
              </a:extLst>
            </p:cNvPr>
            <p:cNvSpPr txBox="1"/>
            <p:nvPr/>
          </p:nvSpPr>
          <p:spPr>
            <a:xfrm>
              <a:off x="4806809" y="2708102"/>
              <a:ext cx="2405081" cy="1269109"/>
            </a:xfrm>
            <a:prstGeom prst="rect">
              <a:avLst/>
            </a:prstGeom>
            <a:solidFill>
              <a:srgbClr val="C7C16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ACCBF9">
                      <a:lumMod val="75000"/>
                    </a:srgbClr>
                  </a:solidFill>
                  <a:effectLst>
                    <a:outerShdw blurRad="38100" dist="38100" dir="2700000" algn="tl">
                      <a:srgbClr val="000000">
                        <a:alpha val="43137"/>
                      </a:srgbClr>
                    </a:outerShdw>
                  </a:effectLst>
                  <a:uLnTx/>
                  <a:uFillTx/>
                  <a:latin typeface="Calibri"/>
                  <a:ea typeface="+mn-ea"/>
                  <a:cs typeface="+mn-cs"/>
                </a:rPr>
                <a:t>COLD</a:t>
              </a:r>
              <a:r>
                <a:rPr kumimoji="0" lang="es-ES" sz="60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TextBox 6">
              <a:extLst>
                <a:ext uri="{FF2B5EF4-FFF2-40B4-BE49-F238E27FC236}">
                  <a16:creationId xmlns:a16="http://schemas.microsoft.com/office/drawing/2014/main" id="{71C053CA-0C75-A231-B3D5-827002B77DA3}"/>
                </a:ext>
              </a:extLst>
            </p:cNvPr>
            <p:cNvSpPr txBox="1"/>
            <p:nvPr/>
          </p:nvSpPr>
          <p:spPr>
            <a:xfrm>
              <a:off x="9663557" y="2612545"/>
              <a:ext cx="2242903" cy="1269109"/>
            </a:xfrm>
            <a:prstGeom prst="rect">
              <a:avLst/>
            </a:prstGeom>
            <a:solidFill>
              <a:srgbClr val="81C49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HOT</a:t>
              </a:r>
              <a:endParaRPr kumimoji="0" lang="es-ES" sz="60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8" name="Straight Arrow Connector 7">
              <a:extLst>
                <a:ext uri="{FF2B5EF4-FFF2-40B4-BE49-F238E27FC236}">
                  <a16:creationId xmlns:a16="http://schemas.microsoft.com/office/drawing/2014/main" id="{3DA18397-D1AB-A7BE-0CBC-7540CA8FFBBF}"/>
                </a:ext>
              </a:extLst>
            </p:cNvPr>
            <p:cNvCxnSpPr>
              <a:cxnSpLocks/>
            </p:cNvCxnSpPr>
            <p:nvPr/>
          </p:nvCxnSpPr>
          <p:spPr>
            <a:xfrm>
              <a:off x="7319803" y="3121993"/>
              <a:ext cx="2480807" cy="0"/>
            </a:xfrm>
            <a:prstGeom prst="straightConnector1">
              <a:avLst/>
            </a:prstGeom>
            <a:ln w="1270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840460C-B39F-E201-6BF6-98E7AAF519DB}"/>
                </a:ext>
              </a:extLst>
            </p:cNvPr>
            <p:cNvCxnSpPr>
              <a:cxnSpLocks/>
            </p:cNvCxnSpPr>
            <p:nvPr/>
          </p:nvCxnSpPr>
          <p:spPr>
            <a:xfrm>
              <a:off x="7245628" y="3437872"/>
              <a:ext cx="2480807" cy="0"/>
            </a:xfrm>
            <a:prstGeom prst="straightConnector1">
              <a:avLst/>
            </a:prstGeom>
            <a:ln w="1270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F34FEC6-1D8F-CB16-A113-4E1E23DF6A2A}"/>
                </a:ext>
              </a:extLst>
            </p:cNvPr>
            <p:cNvSpPr txBox="1"/>
            <p:nvPr/>
          </p:nvSpPr>
          <p:spPr>
            <a:xfrm>
              <a:off x="11498360" y="2092160"/>
              <a:ext cx="816202" cy="615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2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a:ea typeface="+mn-ea"/>
                  <a:cs typeface="+mn-cs"/>
                </a:rPr>
                <a:t>fish</a:t>
              </a:r>
              <a:endParaRPr kumimoji="0" lang="es-ES" sz="2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spTree>
    <p:extLst>
      <p:ext uri="{BB962C8B-B14F-4D97-AF65-F5344CB8AC3E}">
        <p14:creationId xmlns:p14="http://schemas.microsoft.com/office/powerpoint/2010/main" val="2989222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4">
            <a:extLst>
              <a:ext uri="{FF2B5EF4-FFF2-40B4-BE49-F238E27FC236}">
                <a16:creationId xmlns:a16="http://schemas.microsoft.com/office/drawing/2014/main" id="{307BCDC4-A42C-4682-A83E-3DA237258E5E}"/>
              </a:ext>
            </a:extLst>
          </p:cNvPr>
          <p:cNvSpPr txBox="1">
            <a:spLocks/>
          </p:cNvSpPr>
          <p:nvPr/>
        </p:nvSpPr>
        <p:spPr>
          <a:xfrm>
            <a:off x="385844" y="180511"/>
            <a:ext cx="11606131" cy="977482"/>
          </a:xfrm>
          <a:prstGeom prst="rect">
            <a:avLst/>
          </a:prstGeom>
          <a:solidFill>
            <a:srgbClr val="FFFFFF"/>
          </a:solidFill>
        </p:spPr>
        <p:txBody>
          <a:bodyPr vert="horz" lIns="0" tIns="0" rIns="0" bIns="0" rtlCol="0">
            <a:noAutofit/>
          </a:bodyPr>
          <a:lstStyle>
            <a:lvl1pPr marL="0" indent="0" algn="l" defTabSz="914400" rtl="0" eaLnBrk="1" latinLnBrk="0" hangingPunct="1">
              <a:lnSpc>
                <a:spcPct val="120000"/>
              </a:lnSpc>
              <a:spcBef>
                <a:spcPts val="600"/>
              </a:spcBef>
              <a:spcAft>
                <a:spcPts val="1200"/>
              </a:spcAft>
              <a:buFont typeface="Arial" panose="020B0604020202020204" pitchFamily="34" charset="0"/>
              <a:buChar char="​"/>
              <a:defRPr sz="1600" b="0" i="0" kern="1200">
                <a:solidFill>
                  <a:schemeClr val="accent4"/>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Char char="​"/>
              <a:defRPr sz="1400" kern="1200">
                <a:solidFill>
                  <a:schemeClr val="tx2"/>
                </a:solidFill>
                <a:latin typeface="+mn-lt"/>
                <a:ea typeface="+mn-ea"/>
                <a:cs typeface="+mn-cs"/>
              </a:defRPr>
            </a:lvl2pPr>
            <a:lvl3pPr marL="0" indent="0" algn="l" defTabSz="914400" rtl="0" eaLnBrk="1" latinLnBrk="0" hangingPunct="1">
              <a:lnSpc>
                <a:spcPct val="120000"/>
              </a:lnSpc>
              <a:spcBef>
                <a:spcPts val="600"/>
              </a:spcBef>
              <a:spcAft>
                <a:spcPts val="600"/>
              </a:spcAft>
              <a:buFont typeface="Arial" panose="020B0604020202020204" pitchFamily="34" charset="0"/>
              <a:buChar char="​"/>
              <a:defRPr sz="1100" kern="1200">
                <a:solidFill>
                  <a:schemeClr val="tx2"/>
                </a:solidFill>
                <a:latin typeface="+mn-lt"/>
                <a:ea typeface="+mn-ea"/>
                <a:cs typeface="+mn-cs"/>
              </a:defRPr>
            </a:lvl3pPr>
            <a:lvl4pPr marL="169863" indent="-169863" algn="l" defTabSz="914400" rtl="0" eaLnBrk="1" latinLnBrk="0" hangingPunct="1">
              <a:lnSpc>
                <a:spcPct val="110000"/>
              </a:lnSpc>
              <a:spcBef>
                <a:spcPts val="0"/>
              </a:spcBef>
              <a:spcAft>
                <a:spcPts val="0"/>
              </a:spcAft>
              <a:buFont typeface="Wingdings" panose="05000000000000000000" pitchFamily="2" charset="2"/>
              <a:buChar char="§"/>
              <a:defRPr sz="1100" kern="1200">
                <a:solidFill>
                  <a:schemeClr val="tx2">
                    <a:lumMod val="60000"/>
                    <a:lumOff val="40000"/>
                  </a:schemeClr>
                </a:solidFill>
                <a:latin typeface="+mn-lt"/>
                <a:ea typeface="+mn-ea"/>
                <a:cs typeface="+mn-cs"/>
              </a:defRPr>
            </a:lvl4pPr>
            <a:lvl5pPr marL="346075" indent="-176213" algn="l" defTabSz="914400" rtl="0" eaLnBrk="1" latinLnBrk="0" hangingPunct="1">
              <a:lnSpc>
                <a:spcPct val="110000"/>
              </a:lnSpc>
              <a:spcBef>
                <a:spcPts val="0"/>
              </a:spcBef>
              <a:spcAft>
                <a:spcPts val="600"/>
              </a:spcAft>
              <a:buFont typeface="Wingdings" panose="05000000000000000000" pitchFamily="2" charset="2"/>
              <a:buChar char="§"/>
              <a:defRPr sz="1100" kern="1200">
                <a:solidFill>
                  <a:schemeClr val="tx2">
                    <a:lumMod val="60000"/>
                    <a:lumOff val="40000"/>
                  </a:schemeClr>
                </a:solidFill>
                <a:latin typeface="+mn-lt"/>
                <a:ea typeface="+mn-ea"/>
                <a:cs typeface="+mn-cs"/>
              </a:defRPr>
            </a:lvl5pPr>
            <a:lvl6pPr marL="0" indent="0" algn="l" defTabSz="914400" rtl="0" eaLnBrk="1" latinLnBrk="0" hangingPunct="1">
              <a:lnSpc>
                <a:spcPct val="100000"/>
              </a:lnSpc>
              <a:spcBef>
                <a:spcPts val="600"/>
              </a:spcBef>
              <a:spcAft>
                <a:spcPts val="0"/>
              </a:spcAft>
              <a:buFont typeface="Arial" panose="020B0604020202020204" pitchFamily="34" charset="0"/>
              <a:buChar char="​"/>
              <a:defRPr sz="1100" b="1" kern="1200">
                <a:solidFill>
                  <a:schemeClr val="bg2"/>
                </a:solidFill>
                <a:latin typeface="+mj-lt"/>
                <a:ea typeface="+mn-ea"/>
                <a:cs typeface="+mn-cs"/>
              </a:defRPr>
            </a:lvl6pPr>
            <a:lvl7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bg2"/>
                </a:solidFill>
                <a:latin typeface="+mj-lt"/>
                <a:ea typeface="+mn-ea"/>
                <a:cs typeface="+mn-cs"/>
              </a:defRPr>
            </a:lvl7pPr>
            <a:lvl8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1"/>
                </a:solidFill>
                <a:latin typeface="+mj-lt"/>
                <a:ea typeface="+mn-ea"/>
                <a:cs typeface="+mn-cs"/>
              </a:defRPr>
            </a:lvl8pPr>
            <a:lvl9pPr marL="0" indent="0" algn="l" defTabSz="914400" rtl="0" eaLnBrk="1" latinLnBrk="0" hangingPunct="1">
              <a:lnSpc>
                <a:spcPct val="100000"/>
              </a:lnSpc>
              <a:spcBef>
                <a:spcPts val="600"/>
              </a:spcBef>
              <a:spcAft>
                <a:spcPts val="600"/>
              </a:spcAft>
              <a:buFont typeface="Arial" panose="020B0604020202020204" pitchFamily="34" charset="0"/>
              <a:buChar char="​"/>
              <a:defRPr sz="1100" kern="1200">
                <a:solidFill>
                  <a:schemeClr val="accent3"/>
                </a:solidFill>
                <a:latin typeface="+mj-lt"/>
                <a:ea typeface="+mn-ea"/>
                <a:cs typeface="+mn-cs"/>
              </a:defRPr>
            </a:lvl9pPr>
          </a:lstStyle>
          <a:p>
            <a:pPr defTabSz="685800">
              <a:spcBef>
                <a:spcPts val="450"/>
              </a:spcBef>
              <a:spcAft>
                <a:spcPts val="900"/>
              </a:spcAft>
              <a:buNone/>
            </a:pPr>
            <a:r>
              <a:rPr lang="en-GB" sz="3000" b="1" dirty="0">
                <a:solidFill>
                  <a:prstClr val="black"/>
                </a:solidFill>
                <a:latin typeface="Century Gothic" panose="020B0502020202020204" pitchFamily="34" charset="0"/>
              </a:rPr>
              <a:t>Predicting changes in the Irish Sea with climate change</a:t>
            </a:r>
            <a:endParaRPr lang="en-US" sz="3000" b="1" dirty="0">
              <a:solidFill>
                <a:prstClr val="black"/>
              </a:solidFill>
              <a:latin typeface="Century Gothic" panose="020B0502020202020204" pitchFamily="34" charset="0"/>
            </a:endParaRPr>
          </a:p>
        </p:txBody>
      </p:sp>
      <p:pic>
        <p:nvPicPr>
          <p:cNvPr id="4" name="Picture 3">
            <a:extLst>
              <a:ext uri="{FF2B5EF4-FFF2-40B4-BE49-F238E27FC236}">
                <a16:creationId xmlns:a16="http://schemas.microsoft.com/office/drawing/2014/main" id="{7DF245DD-69FB-4DE7-B788-BFDA5E8AB805}"/>
              </a:ext>
            </a:extLst>
          </p:cNvPr>
          <p:cNvPicPr>
            <a:picLocks noChangeAspect="1"/>
          </p:cNvPicPr>
          <p:nvPr/>
        </p:nvPicPr>
        <p:blipFill rotWithShape="1">
          <a:blip r:embed="rId2"/>
          <a:srcRect l="5625" t="24375" r="6563" b="16666"/>
          <a:stretch/>
        </p:blipFill>
        <p:spPr>
          <a:xfrm>
            <a:off x="7336630" y="1201459"/>
            <a:ext cx="4014788" cy="2021682"/>
          </a:xfrm>
          <a:prstGeom prst="rect">
            <a:avLst/>
          </a:prstGeom>
        </p:spPr>
      </p:pic>
      <p:pic>
        <p:nvPicPr>
          <p:cNvPr id="5" name="Picture 4">
            <a:extLst>
              <a:ext uri="{FF2B5EF4-FFF2-40B4-BE49-F238E27FC236}">
                <a16:creationId xmlns:a16="http://schemas.microsoft.com/office/drawing/2014/main" id="{4E22A64A-CEE6-45CF-899F-4FF2EDB2DE78}"/>
              </a:ext>
            </a:extLst>
          </p:cNvPr>
          <p:cNvPicPr>
            <a:picLocks noChangeAspect="1"/>
          </p:cNvPicPr>
          <p:nvPr/>
        </p:nvPicPr>
        <p:blipFill>
          <a:blip r:embed="rId3"/>
          <a:stretch>
            <a:fillRect/>
          </a:stretch>
        </p:blipFill>
        <p:spPr>
          <a:xfrm>
            <a:off x="8077812" y="3493689"/>
            <a:ext cx="2293144" cy="2162852"/>
          </a:xfrm>
          <a:prstGeom prst="rect">
            <a:avLst/>
          </a:prstGeom>
        </p:spPr>
      </p:pic>
      <p:sp>
        <p:nvSpPr>
          <p:cNvPr id="7" name="Rectangle 6">
            <a:extLst>
              <a:ext uri="{FF2B5EF4-FFF2-40B4-BE49-F238E27FC236}">
                <a16:creationId xmlns:a16="http://schemas.microsoft.com/office/drawing/2014/main" id="{BA0BCE61-876D-42E2-86A2-B1FA5B3BB142}"/>
              </a:ext>
            </a:extLst>
          </p:cNvPr>
          <p:cNvSpPr/>
          <p:nvPr/>
        </p:nvSpPr>
        <p:spPr>
          <a:xfrm>
            <a:off x="7200899" y="5826370"/>
            <a:ext cx="4286250" cy="507831"/>
          </a:xfrm>
          <a:prstGeom prst="rect">
            <a:avLst/>
          </a:prstGeom>
        </p:spPr>
        <p:txBody>
          <a:bodyPr wrap="square">
            <a:spAutoFit/>
          </a:bodyPr>
          <a:lstStyle/>
          <a:p>
            <a:pPr defTabSz="685800"/>
            <a:r>
              <a:rPr lang="en-GB" sz="1350" dirty="0">
                <a:solidFill>
                  <a:prstClr val="black"/>
                </a:solidFill>
                <a:latin typeface="Arial"/>
                <a:cs typeface="Arial"/>
              </a:rPr>
              <a:t>Temperature preference and avoidance temperature of round goby </a:t>
            </a:r>
            <a:r>
              <a:rPr lang="en-US" sz="1350" dirty="0">
                <a:solidFill>
                  <a:prstClr val="black"/>
                </a:solidFill>
                <a:latin typeface="Arial"/>
                <a:cs typeface="Arial"/>
              </a:rPr>
              <a:t>(Christensen et al., 2021) </a:t>
            </a:r>
          </a:p>
        </p:txBody>
      </p:sp>
      <p:sp>
        <p:nvSpPr>
          <p:cNvPr id="9" name="TextBox 8">
            <a:extLst>
              <a:ext uri="{FF2B5EF4-FFF2-40B4-BE49-F238E27FC236}">
                <a16:creationId xmlns:a16="http://schemas.microsoft.com/office/drawing/2014/main" id="{2CA70225-004F-4B18-BD05-393E06511A5E}"/>
              </a:ext>
            </a:extLst>
          </p:cNvPr>
          <p:cNvSpPr txBox="1"/>
          <p:nvPr/>
        </p:nvSpPr>
        <p:spPr>
          <a:xfrm>
            <a:off x="342900" y="858160"/>
            <a:ext cx="6857999" cy="591700"/>
          </a:xfrm>
          <a:prstGeom prst="rect">
            <a:avLst/>
          </a:prstGeom>
          <a:noFill/>
        </p:spPr>
        <p:txBody>
          <a:bodyPr wrap="square">
            <a:spAutoFit/>
          </a:bodyPr>
          <a:lstStyle/>
          <a:p>
            <a:pPr defTabSz="685800">
              <a:lnSpc>
                <a:spcPct val="120000"/>
              </a:lnSpc>
            </a:pPr>
            <a:r>
              <a:rPr lang="en-GB" sz="3000" b="1" dirty="0">
                <a:solidFill>
                  <a:srgbClr val="2E3192"/>
                </a:solidFill>
                <a:latin typeface="Century Gothic" panose="020B0502020202020204" pitchFamily="34" charset="0"/>
              </a:rPr>
              <a:t>Shuttle box preference experiments</a:t>
            </a:r>
          </a:p>
        </p:txBody>
      </p:sp>
      <p:sp>
        <p:nvSpPr>
          <p:cNvPr id="10" name="TextBox 9">
            <a:extLst>
              <a:ext uri="{FF2B5EF4-FFF2-40B4-BE49-F238E27FC236}">
                <a16:creationId xmlns:a16="http://schemas.microsoft.com/office/drawing/2014/main" id="{17180895-E5E3-41A1-8CF3-040658F513CA}"/>
              </a:ext>
            </a:extLst>
          </p:cNvPr>
          <p:cNvSpPr txBox="1"/>
          <p:nvPr/>
        </p:nvSpPr>
        <p:spPr>
          <a:xfrm>
            <a:off x="286486" y="1840663"/>
            <a:ext cx="6914413" cy="4401205"/>
          </a:xfrm>
          <a:prstGeom prst="rect">
            <a:avLst/>
          </a:prstGeom>
          <a:noFill/>
        </p:spPr>
        <p:txBody>
          <a:bodyPr wrap="square">
            <a:spAutoFit/>
          </a:bodyPr>
          <a:lstStyle/>
          <a:p>
            <a:pPr defTabSz="685800"/>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Shuttle box allows choice experiments</a:t>
            </a:r>
          </a:p>
          <a:p>
            <a:pPr defTabSz="685800"/>
            <a:endParaRPr lang="en-GB"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Temperature, pH, conductivity and DO sensors allow automated control of water quality parameters on each side of shuttle box</a:t>
            </a:r>
          </a:p>
          <a:p>
            <a:pPr defTabSz="685800"/>
            <a:endParaRPr lang="en-GB" sz="28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a:r>
              <a:rPr lang="en-GB" sz="2800" dirty="0">
                <a:solidFill>
                  <a:prstClr val="black"/>
                </a:solidFill>
                <a:latin typeface="Arial" panose="020B0604020202020204" pitchFamily="34" charset="0"/>
                <a:ea typeface="Calibri" panose="020F0502020204030204" pitchFamily="34" charset="0"/>
                <a:cs typeface="Arial" panose="020B0604020202020204" pitchFamily="34" charset="0"/>
              </a:rPr>
              <a:t>Preferences and avoidances can be fed into habitat suitability models to predict future changes with climate change</a:t>
            </a:r>
          </a:p>
        </p:txBody>
      </p:sp>
    </p:spTree>
    <p:extLst>
      <p:ext uri="{BB962C8B-B14F-4D97-AF65-F5344CB8AC3E}">
        <p14:creationId xmlns:p14="http://schemas.microsoft.com/office/powerpoint/2010/main" val="2590382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BB20-9CD3-C6C8-937B-2E5A0D7F8DFF}"/>
              </a:ext>
            </a:extLst>
          </p:cNvPr>
          <p:cNvSpPr>
            <a:spLocks noGrp="1"/>
          </p:cNvSpPr>
          <p:nvPr>
            <p:ph type="ctrTitle"/>
          </p:nvPr>
        </p:nvSpPr>
        <p:spPr/>
        <p:txBody>
          <a:bodyPr/>
          <a:lstStyle/>
          <a:p>
            <a:endParaRPr lang="en-GB"/>
          </a:p>
        </p:txBody>
      </p:sp>
      <p:sp>
        <p:nvSpPr>
          <p:cNvPr id="3" name="Content Placeholder 2">
            <a:extLst>
              <a:ext uri="{FF2B5EF4-FFF2-40B4-BE49-F238E27FC236}">
                <a16:creationId xmlns:a16="http://schemas.microsoft.com/office/drawing/2014/main" id="{4796EAFD-C223-9027-A70B-20FB46C3B64B}"/>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3043212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468475" y="728242"/>
            <a:ext cx="3200400" cy="2286000"/>
          </a:xfrm>
        </p:spPr>
        <p:txBody>
          <a:bodyPr>
            <a:normAutofit fontScale="90000"/>
          </a:bodyPr>
          <a:lstStyle/>
          <a:p>
            <a:r>
              <a:rPr lang="en-GB" sz="5000" b="1" dirty="0"/>
              <a:t>Results</a:t>
            </a:r>
            <a:r>
              <a:rPr lang="en-GB" sz="4500" b="1" dirty="0"/>
              <a:t/>
            </a:r>
            <a:br>
              <a:rPr lang="en-GB" sz="4500" b="1" dirty="0"/>
            </a:br>
            <a:r>
              <a:rPr lang="en-GB" sz="4500" b="1" dirty="0"/>
              <a:t/>
            </a:r>
            <a:br>
              <a:rPr lang="en-GB" sz="4500" b="1" dirty="0"/>
            </a:br>
            <a:r>
              <a:rPr lang="en-GB" sz="4500" b="1" dirty="0"/>
              <a:t>n = 32 seabass</a:t>
            </a:r>
          </a:p>
        </p:txBody>
      </p:sp>
      <p:sp>
        <p:nvSpPr>
          <p:cNvPr id="12" name="TextBox 11">
            <a:extLst>
              <a:ext uri="{FF2B5EF4-FFF2-40B4-BE49-F238E27FC236}">
                <a16:creationId xmlns:a16="http://schemas.microsoft.com/office/drawing/2014/main" id="{FE248124-DA65-068D-BED0-8C157D31FEE6}"/>
              </a:ext>
            </a:extLst>
          </p:cNvPr>
          <p:cNvSpPr txBox="1"/>
          <p:nvPr/>
        </p:nvSpPr>
        <p:spPr>
          <a:xfrm>
            <a:off x="4293535" y="469910"/>
            <a:ext cx="4240867" cy="646331"/>
          </a:xfrm>
          <a:prstGeom prst="rect">
            <a:avLst/>
          </a:prstGeom>
          <a:solidFill>
            <a:srgbClr val="2F3293"/>
          </a:solidFill>
        </p:spPr>
        <p:txBody>
          <a:bodyPr wrap="square" rtlCol="0">
            <a:spAutoFit/>
          </a:bodyPr>
          <a:lstStyle/>
          <a:p>
            <a:r>
              <a:rPr lang="en-GB" sz="3600" b="1" dirty="0">
                <a:solidFill>
                  <a:schemeClr val="bg1"/>
                </a:solidFill>
              </a:rPr>
              <a:t>Thermal preferences</a:t>
            </a:r>
          </a:p>
        </p:txBody>
      </p:sp>
      <p:pic>
        <p:nvPicPr>
          <p:cNvPr id="6" name="Picture 5">
            <a:extLst>
              <a:ext uri="{FF2B5EF4-FFF2-40B4-BE49-F238E27FC236}">
                <a16:creationId xmlns:a16="http://schemas.microsoft.com/office/drawing/2014/main" id="{C77E1458-A798-8B4D-455E-9EB736AB1646}"/>
              </a:ext>
            </a:extLst>
          </p:cNvPr>
          <p:cNvPicPr>
            <a:picLocks noChangeAspect="1"/>
          </p:cNvPicPr>
          <p:nvPr/>
        </p:nvPicPr>
        <p:blipFill>
          <a:blip r:embed="rId2"/>
          <a:stretch>
            <a:fillRect/>
          </a:stretch>
        </p:blipFill>
        <p:spPr>
          <a:xfrm>
            <a:off x="5021934" y="1944928"/>
            <a:ext cx="5935433" cy="4625493"/>
          </a:xfrm>
          <a:prstGeom prst="rect">
            <a:avLst/>
          </a:prstGeom>
        </p:spPr>
      </p:pic>
      <p:sp>
        <p:nvSpPr>
          <p:cNvPr id="8" name="TextBox 7">
            <a:extLst>
              <a:ext uri="{FF2B5EF4-FFF2-40B4-BE49-F238E27FC236}">
                <a16:creationId xmlns:a16="http://schemas.microsoft.com/office/drawing/2014/main" id="{57E5EAF1-EEFC-3572-BA2E-3328A301A96C}"/>
              </a:ext>
            </a:extLst>
          </p:cNvPr>
          <p:cNvSpPr txBox="1"/>
          <p:nvPr/>
        </p:nvSpPr>
        <p:spPr>
          <a:xfrm>
            <a:off x="9089739" y="331410"/>
            <a:ext cx="2502590" cy="923330"/>
          </a:xfrm>
          <a:prstGeom prst="rect">
            <a:avLst/>
          </a:prstGeom>
          <a:noFill/>
          <a:ln w="76200">
            <a:solidFill>
              <a:srgbClr val="2F3293"/>
            </a:solidFill>
          </a:ln>
        </p:spPr>
        <p:txBody>
          <a:bodyPr wrap="square" lIns="72000" tIns="0" rIns="72000" bIns="0" rtlCol="0">
            <a:spAutoFit/>
          </a:bodyPr>
          <a:lstStyle/>
          <a:p>
            <a:r>
              <a:rPr lang="es-ES" sz="6000" b="1" dirty="0">
                <a:solidFill>
                  <a:srgbClr val="2F3293"/>
                </a:solidFill>
                <a:latin typeface="Arial" panose="020B0604020202020204" pitchFamily="34" charset="0"/>
                <a:cs typeface="Arial" panose="020B0604020202020204" pitchFamily="34" charset="0"/>
              </a:rPr>
              <a:t>14.8ºC</a:t>
            </a:r>
          </a:p>
        </p:txBody>
      </p:sp>
      <p:sp>
        <p:nvSpPr>
          <p:cNvPr id="17" name="TextBox 16">
            <a:extLst>
              <a:ext uri="{FF2B5EF4-FFF2-40B4-BE49-F238E27FC236}">
                <a16:creationId xmlns:a16="http://schemas.microsoft.com/office/drawing/2014/main" id="{49483A44-8978-5D97-17F9-4CC8A1B10E10}"/>
              </a:ext>
            </a:extLst>
          </p:cNvPr>
          <p:cNvSpPr txBox="1"/>
          <p:nvPr/>
        </p:nvSpPr>
        <p:spPr>
          <a:xfrm>
            <a:off x="8276495" y="2827241"/>
            <a:ext cx="995314" cy="369332"/>
          </a:xfrm>
          <a:prstGeom prst="rect">
            <a:avLst/>
          </a:prstGeom>
          <a:noFill/>
        </p:spPr>
        <p:txBody>
          <a:bodyPr wrap="square" rtlCol="0">
            <a:spAutoFit/>
          </a:bodyPr>
          <a:lstStyle/>
          <a:p>
            <a:r>
              <a:rPr lang="es-ES" b="1" dirty="0">
                <a:solidFill>
                  <a:srgbClr val="FF0000"/>
                </a:solidFill>
                <a:latin typeface="Arial" panose="020B0604020202020204" pitchFamily="34" charset="0"/>
                <a:cs typeface="Arial" panose="020B0604020202020204" pitchFamily="34" charset="0"/>
              </a:rPr>
              <a:t>19.5 </a:t>
            </a:r>
            <a:r>
              <a:rPr lang="es-ES" sz="1800" b="1" dirty="0" err="1">
                <a:solidFill>
                  <a:srgbClr val="FF0000"/>
                </a:solidFill>
                <a:latin typeface="Arial" panose="020B0604020202020204" pitchFamily="34" charset="0"/>
                <a:cs typeface="Arial" panose="020B0604020202020204" pitchFamily="34" charset="0"/>
              </a:rPr>
              <a:t>ºC</a:t>
            </a:r>
            <a:endParaRPr lang="es-ES" b="1"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6108EFC-D7EC-E6B3-66ED-A7A876C833BC}"/>
              </a:ext>
            </a:extLst>
          </p:cNvPr>
          <p:cNvSpPr txBox="1"/>
          <p:nvPr/>
        </p:nvSpPr>
        <p:spPr>
          <a:xfrm>
            <a:off x="8241249" y="4626752"/>
            <a:ext cx="995314" cy="369332"/>
          </a:xfrm>
          <a:prstGeom prst="rect">
            <a:avLst/>
          </a:prstGeom>
          <a:noFill/>
        </p:spPr>
        <p:txBody>
          <a:bodyPr wrap="square" rtlCol="0">
            <a:spAutoFit/>
          </a:bodyPr>
          <a:lstStyle/>
          <a:p>
            <a:r>
              <a:rPr lang="es-ES" b="1" dirty="0">
                <a:solidFill>
                  <a:srgbClr val="2F3293"/>
                </a:solidFill>
                <a:latin typeface="Arial" panose="020B0604020202020204" pitchFamily="34" charset="0"/>
                <a:cs typeface="Arial" panose="020B0604020202020204" pitchFamily="34" charset="0"/>
              </a:rPr>
              <a:t>8.0 </a:t>
            </a:r>
            <a:r>
              <a:rPr lang="es-ES" sz="1800" b="1" dirty="0" err="1">
                <a:solidFill>
                  <a:srgbClr val="2F3293"/>
                </a:solidFill>
                <a:latin typeface="Arial" panose="020B0604020202020204" pitchFamily="34" charset="0"/>
                <a:cs typeface="Arial" panose="020B0604020202020204" pitchFamily="34" charset="0"/>
              </a:rPr>
              <a:t>ºC</a:t>
            </a:r>
            <a:endParaRPr lang="es-ES" b="1" dirty="0">
              <a:solidFill>
                <a:srgbClr val="2F3293"/>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60CF6AC-8681-7E69-655F-17EA4572DB9C}"/>
              </a:ext>
            </a:extLst>
          </p:cNvPr>
          <p:cNvSpPr txBox="1"/>
          <p:nvPr/>
        </p:nvSpPr>
        <p:spPr>
          <a:xfrm>
            <a:off x="9242420" y="3429743"/>
            <a:ext cx="9953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16.0 </a:t>
            </a:r>
            <a:r>
              <a:rPr lang="es-ES" sz="1800" b="1" dirty="0" err="1">
                <a:latin typeface="Arial" panose="020B0604020202020204" pitchFamily="34" charset="0"/>
                <a:cs typeface="Arial" panose="020B0604020202020204" pitchFamily="34" charset="0"/>
              </a:rPr>
              <a:t>ºC</a:t>
            </a:r>
            <a:endParaRPr lang="es-ES"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AAF69050-1630-443F-471D-0EDFEC2B905D}"/>
              </a:ext>
            </a:extLst>
          </p:cNvPr>
          <p:cNvSpPr txBox="1"/>
          <p:nvPr/>
        </p:nvSpPr>
        <p:spPr>
          <a:xfrm>
            <a:off x="9242420" y="3799075"/>
            <a:ext cx="995314" cy="369332"/>
          </a:xfrm>
          <a:prstGeom prst="rect">
            <a:avLst/>
          </a:prstGeom>
          <a:noFill/>
        </p:spPr>
        <p:txBody>
          <a:bodyPr wrap="square" rtlCol="0">
            <a:spAutoFit/>
          </a:bodyPr>
          <a:lstStyle/>
          <a:p>
            <a:r>
              <a:rPr lang="es-ES" b="1" dirty="0">
                <a:latin typeface="Arial" panose="020B0604020202020204" pitchFamily="34" charset="0"/>
                <a:cs typeface="Arial" panose="020B0604020202020204" pitchFamily="34" charset="0"/>
              </a:rPr>
              <a:t>13.5 </a:t>
            </a:r>
            <a:r>
              <a:rPr lang="es-ES" sz="1800" b="1" dirty="0" err="1">
                <a:latin typeface="Arial" panose="020B0604020202020204" pitchFamily="34" charset="0"/>
                <a:cs typeface="Arial" panose="020B0604020202020204" pitchFamily="34" charset="0"/>
              </a:rPr>
              <a:t>ºC</a:t>
            </a:r>
            <a:endParaRPr lang="es-ES" b="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95E0614A-7743-52C4-BEFE-BBD7A84B0CBC}"/>
              </a:ext>
            </a:extLst>
          </p:cNvPr>
          <p:cNvSpPr txBox="1"/>
          <p:nvPr/>
        </p:nvSpPr>
        <p:spPr>
          <a:xfrm>
            <a:off x="6127518" y="3548702"/>
            <a:ext cx="1136781" cy="553998"/>
          </a:xfrm>
          <a:prstGeom prst="rect">
            <a:avLst/>
          </a:prstGeom>
          <a:noFill/>
        </p:spPr>
        <p:txBody>
          <a:bodyPr wrap="square" rtlCol="0">
            <a:spAutoFit/>
          </a:bodyPr>
          <a:lstStyle/>
          <a:p>
            <a:pPr algn="r">
              <a:lnSpc>
                <a:spcPts val="1800"/>
              </a:lnSpc>
            </a:pPr>
            <a:r>
              <a:rPr lang="es-ES" sz="1600" b="1" dirty="0" err="1">
                <a:latin typeface="Arial" panose="020B0604020202020204" pitchFamily="34" charset="0"/>
                <a:cs typeface="Arial" panose="020B0604020202020204" pitchFamily="34" charset="0"/>
              </a:rPr>
              <a:t>Optimal</a:t>
            </a:r>
            <a:r>
              <a:rPr lang="es-ES" sz="1600" b="1" dirty="0">
                <a:latin typeface="Arial" panose="020B0604020202020204" pitchFamily="34" charset="0"/>
                <a:cs typeface="Arial" panose="020B0604020202020204" pitchFamily="34" charset="0"/>
              </a:rPr>
              <a:t> </a:t>
            </a:r>
            <a:r>
              <a:rPr lang="es-ES" sz="1600" b="1" dirty="0" err="1">
                <a:latin typeface="Arial" panose="020B0604020202020204" pitchFamily="34" charset="0"/>
                <a:cs typeface="Arial" panose="020B0604020202020204" pitchFamily="34" charset="0"/>
              </a:rPr>
              <a:t>range</a:t>
            </a:r>
            <a:endParaRPr lang="es-ES" sz="1600" b="1" dirty="0">
              <a:latin typeface="Arial" panose="020B0604020202020204" pitchFamily="34" charset="0"/>
              <a:cs typeface="Arial" panose="020B0604020202020204" pitchFamily="34" charset="0"/>
            </a:endParaRPr>
          </a:p>
        </p:txBody>
      </p:sp>
      <p:pic>
        <p:nvPicPr>
          <p:cNvPr id="3" name="Picture 2" descr="Sea Bass - The Devon Fishmonger">
            <a:extLst>
              <a:ext uri="{FF2B5EF4-FFF2-40B4-BE49-F238E27FC236}">
                <a16:creationId xmlns:a16="http://schemas.microsoft.com/office/drawing/2014/main" id="{80C9AC1D-B057-248E-3A7F-8F42C4A4A3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10" b="30040"/>
          <a:stretch/>
        </p:blipFill>
        <p:spPr bwMode="auto">
          <a:xfrm>
            <a:off x="9032764" y="1488598"/>
            <a:ext cx="2799845" cy="8746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588797-33EA-7160-BDD3-3F3B418EE5D3}"/>
              </a:ext>
            </a:extLst>
          </p:cNvPr>
          <p:cNvSpPr txBox="1"/>
          <p:nvPr/>
        </p:nvSpPr>
        <p:spPr>
          <a:xfrm>
            <a:off x="6672286" y="6280368"/>
            <a:ext cx="2804148" cy="492443"/>
          </a:xfrm>
          <a:prstGeom prst="rect">
            <a:avLst/>
          </a:prstGeom>
          <a:solidFill>
            <a:schemeClr val="bg1"/>
          </a:solidFill>
          <a:ln w="76200">
            <a:noFill/>
          </a:ln>
        </p:spPr>
        <p:txBody>
          <a:bodyPr wrap="square" lIns="72000" tIns="0" rIns="7200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F3293"/>
                </a:solidFill>
                <a:effectLst/>
                <a:uLnTx/>
                <a:uFillTx/>
                <a:latin typeface="Arial" panose="020B0604020202020204" pitchFamily="34" charset="0"/>
                <a:ea typeface="+mn-ea"/>
                <a:cs typeface="Arial" panose="020B0604020202020204" pitchFamily="34" charset="0"/>
              </a:rPr>
              <a:t>Seabass</a:t>
            </a:r>
            <a:endParaRPr kumimoji="0" lang="es-ES" sz="3200" b="1" i="0" u="none" strike="noStrike" kern="1200" cap="none" spc="0" normalizeH="0" baseline="0" noProof="0" dirty="0">
              <a:ln>
                <a:noFill/>
              </a:ln>
              <a:solidFill>
                <a:srgbClr val="2F32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17933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FE79227-3900-1C38-EEDF-1845E447B2CF}"/>
              </a:ext>
            </a:extLst>
          </p:cNvPr>
          <p:cNvSpPr txBox="1"/>
          <p:nvPr/>
        </p:nvSpPr>
        <p:spPr>
          <a:xfrm>
            <a:off x="1073256" y="712786"/>
            <a:ext cx="10086399" cy="646331"/>
          </a:xfrm>
          <a:prstGeom prst="rect">
            <a:avLst/>
          </a:prstGeom>
          <a:solidFill>
            <a:srgbClr val="2F3293"/>
          </a:solidFill>
        </p:spPr>
        <p:txBody>
          <a:bodyPr wrap="square" rtlCol="0">
            <a:spAutoFit/>
          </a:bodyPr>
          <a:lstStyle/>
          <a:p>
            <a:pPr algn="ctr"/>
            <a:r>
              <a:rPr lang="en-GB" sz="3600" b="1" dirty="0">
                <a:solidFill>
                  <a:schemeClr val="bg1"/>
                </a:solidFill>
              </a:rPr>
              <a:t>Large individual variation in thermal preferences</a:t>
            </a:r>
          </a:p>
        </p:txBody>
      </p:sp>
      <p:grpSp>
        <p:nvGrpSpPr>
          <p:cNvPr id="2" name="Group 1">
            <a:extLst>
              <a:ext uri="{FF2B5EF4-FFF2-40B4-BE49-F238E27FC236}">
                <a16:creationId xmlns:a16="http://schemas.microsoft.com/office/drawing/2014/main" id="{D5CFC1E6-750D-1EA4-29EF-D3AB86A90EF7}"/>
              </a:ext>
            </a:extLst>
          </p:cNvPr>
          <p:cNvGrpSpPr/>
          <p:nvPr/>
        </p:nvGrpSpPr>
        <p:grpSpPr>
          <a:xfrm>
            <a:off x="666857" y="1661458"/>
            <a:ext cx="10086399" cy="4715436"/>
            <a:chOff x="956610" y="2055906"/>
            <a:chExt cx="8545978" cy="3203389"/>
          </a:xfrm>
        </p:grpSpPr>
        <p:pic>
          <p:nvPicPr>
            <p:cNvPr id="32" name="Picture 31">
              <a:extLst>
                <a:ext uri="{FF2B5EF4-FFF2-40B4-BE49-F238E27FC236}">
                  <a16:creationId xmlns:a16="http://schemas.microsoft.com/office/drawing/2014/main" id="{B03C47E7-283B-B4B4-CB42-364C01840373}"/>
                </a:ext>
              </a:extLst>
            </p:cNvPr>
            <p:cNvPicPr>
              <a:picLocks noChangeAspect="1"/>
            </p:cNvPicPr>
            <p:nvPr/>
          </p:nvPicPr>
          <p:blipFill rotWithShape="1">
            <a:blip r:embed="rId2"/>
            <a:srcRect t="90575" r="16858"/>
            <a:stretch/>
          </p:blipFill>
          <p:spPr>
            <a:xfrm>
              <a:off x="956610" y="4612963"/>
              <a:ext cx="8545977" cy="646332"/>
            </a:xfrm>
            <a:prstGeom prst="rect">
              <a:avLst/>
            </a:prstGeom>
          </p:spPr>
        </p:pic>
        <p:pic>
          <p:nvPicPr>
            <p:cNvPr id="28" name="Picture 27">
              <a:extLst>
                <a:ext uri="{FF2B5EF4-FFF2-40B4-BE49-F238E27FC236}">
                  <a16:creationId xmlns:a16="http://schemas.microsoft.com/office/drawing/2014/main" id="{33752174-D526-11CB-ABDD-BEDED9DA7297}"/>
                </a:ext>
              </a:extLst>
            </p:cNvPr>
            <p:cNvPicPr>
              <a:picLocks noChangeAspect="1"/>
            </p:cNvPicPr>
            <p:nvPr/>
          </p:nvPicPr>
          <p:blipFill rotWithShape="1">
            <a:blip r:embed="rId2"/>
            <a:srcRect t="29978" r="16858" b="29673"/>
            <a:stretch/>
          </p:blipFill>
          <p:spPr>
            <a:xfrm>
              <a:off x="956611" y="2055906"/>
              <a:ext cx="8545977" cy="2767106"/>
            </a:xfrm>
            <a:prstGeom prst="rect">
              <a:avLst/>
            </a:prstGeom>
          </p:spPr>
        </p:pic>
      </p:grpSp>
      <p:sp>
        <p:nvSpPr>
          <p:cNvPr id="33" name="TextBox 32">
            <a:extLst>
              <a:ext uri="{FF2B5EF4-FFF2-40B4-BE49-F238E27FC236}">
                <a16:creationId xmlns:a16="http://schemas.microsoft.com/office/drawing/2014/main" id="{7A73E7F8-EC8F-9D52-A3BE-4037ACC794B9}"/>
              </a:ext>
            </a:extLst>
          </p:cNvPr>
          <p:cNvSpPr txBox="1"/>
          <p:nvPr/>
        </p:nvSpPr>
        <p:spPr>
          <a:xfrm>
            <a:off x="10094238" y="2406381"/>
            <a:ext cx="2130834" cy="1733808"/>
          </a:xfrm>
          <a:prstGeom prst="rect">
            <a:avLst/>
          </a:prstGeom>
          <a:noFill/>
        </p:spPr>
        <p:txBody>
          <a:bodyPr wrap="square" rtlCol="0">
            <a:spAutoFit/>
          </a:bodyPr>
          <a:lstStyle/>
          <a:p>
            <a:pPr>
              <a:lnSpc>
                <a:spcPts val="3200"/>
              </a:lnSpc>
            </a:pPr>
            <a:r>
              <a:rPr lang="en-GB" sz="2800" b="0" i="0" dirty="0">
                <a:effectLst/>
                <a:latin typeface="arial" panose="020B0604020202020204" pitchFamily="34" charset="0"/>
              </a:rPr>
              <a:t> </a:t>
            </a:r>
            <a:endParaRPr lang="en-GB" sz="2800" dirty="0">
              <a:latin typeface="arial" panose="020B0604020202020204" pitchFamily="34" charset="0"/>
              <a:cs typeface="Arial" panose="020B0604020202020204" pitchFamily="34" charset="0"/>
            </a:endParaRPr>
          </a:p>
          <a:p>
            <a:pPr>
              <a:lnSpc>
                <a:spcPts val="3200"/>
              </a:lnSpc>
            </a:pPr>
            <a:endParaRPr lang="en-GB" sz="2800" dirty="0">
              <a:latin typeface="arial" panose="020B0604020202020204" pitchFamily="34" charset="0"/>
              <a:cs typeface="Arial" panose="020B0604020202020204" pitchFamily="34" charset="0"/>
            </a:endParaRPr>
          </a:p>
          <a:p>
            <a:pPr>
              <a:lnSpc>
                <a:spcPts val="3200"/>
              </a:lnSpc>
            </a:pPr>
            <a:r>
              <a:rPr lang="en-GB" sz="2800" dirty="0">
                <a:latin typeface="arial" panose="020B0604020202020204" pitchFamily="34" charset="0"/>
                <a:cs typeface="Arial" panose="020B0604020202020204" pitchFamily="34" charset="0"/>
              </a:rPr>
              <a:t>12ºC diff.  </a:t>
            </a:r>
          </a:p>
          <a:p>
            <a:pPr>
              <a:lnSpc>
                <a:spcPts val="3200"/>
              </a:lnSpc>
            </a:pPr>
            <a:endParaRPr lang="es-ES" sz="2800" b="1"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1B73B4C-9E5B-11F4-4CA9-5C9926D30812}"/>
              </a:ext>
            </a:extLst>
          </p:cNvPr>
          <p:cNvSpPr/>
          <p:nvPr/>
        </p:nvSpPr>
        <p:spPr>
          <a:xfrm>
            <a:off x="307682" y="1359117"/>
            <a:ext cx="702714" cy="5432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a:extLst>
              <a:ext uri="{FF2B5EF4-FFF2-40B4-BE49-F238E27FC236}">
                <a16:creationId xmlns:a16="http://schemas.microsoft.com/office/drawing/2014/main" id="{C97639C7-2CAB-AE8E-5964-9D0E3DE9BE36}"/>
              </a:ext>
            </a:extLst>
          </p:cNvPr>
          <p:cNvSpPr/>
          <p:nvPr/>
        </p:nvSpPr>
        <p:spPr>
          <a:xfrm>
            <a:off x="666857" y="5946588"/>
            <a:ext cx="11110259" cy="61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TextBox 34">
            <a:extLst>
              <a:ext uri="{FF2B5EF4-FFF2-40B4-BE49-F238E27FC236}">
                <a16:creationId xmlns:a16="http://schemas.microsoft.com/office/drawing/2014/main" id="{8FC5EF4A-17AE-E44A-BFD3-0A26AB3C4B3A}"/>
              </a:ext>
            </a:extLst>
          </p:cNvPr>
          <p:cNvSpPr txBox="1"/>
          <p:nvPr/>
        </p:nvSpPr>
        <p:spPr>
          <a:xfrm>
            <a:off x="5204145" y="6125543"/>
            <a:ext cx="2424820" cy="502702"/>
          </a:xfrm>
          <a:prstGeom prst="rect">
            <a:avLst/>
          </a:prstGeom>
          <a:solidFill>
            <a:schemeClr val="bg1"/>
          </a:solidFill>
        </p:spPr>
        <p:txBody>
          <a:bodyPr wrap="square" rtlCol="0">
            <a:spAutoFit/>
          </a:bodyPr>
          <a:lstStyle/>
          <a:p>
            <a:pPr>
              <a:lnSpc>
                <a:spcPts val="3200"/>
              </a:lnSpc>
            </a:pPr>
            <a:r>
              <a:rPr lang="en-GB" b="1" i="0" dirty="0">
                <a:effectLst/>
                <a:latin typeface="arial" panose="020B0604020202020204" pitchFamily="34" charset="0"/>
              </a:rPr>
              <a:t> </a:t>
            </a:r>
            <a:r>
              <a:rPr lang="en-GB" sz="3200" b="1" i="0" dirty="0">
                <a:effectLst/>
                <a:latin typeface="arial" panose="020B0604020202020204" pitchFamily="34" charset="0"/>
              </a:rPr>
              <a:t>Time (hrs)</a:t>
            </a:r>
            <a:endParaRPr lang="es-ES" sz="3200" b="1"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2133DCD9-A019-7235-D249-7E8DEE76359D}"/>
              </a:ext>
            </a:extLst>
          </p:cNvPr>
          <p:cNvSpPr txBox="1"/>
          <p:nvPr/>
        </p:nvSpPr>
        <p:spPr>
          <a:xfrm rot="16200000">
            <a:off x="-1209749" y="3278895"/>
            <a:ext cx="3737576" cy="502702"/>
          </a:xfrm>
          <a:prstGeom prst="rect">
            <a:avLst/>
          </a:prstGeom>
          <a:solidFill>
            <a:schemeClr val="bg1"/>
          </a:solidFill>
        </p:spPr>
        <p:txBody>
          <a:bodyPr wrap="square" rtlCol="0">
            <a:spAutoFit/>
          </a:bodyPr>
          <a:lstStyle/>
          <a:p>
            <a:pPr>
              <a:lnSpc>
                <a:spcPts val="3200"/>
              </a:lnSpc>
            </a:pPr>
            <a:r>
              <a:rPr lang="en-GB" b="1" i="0" dirty="0">
                <a:effectLst/>
                <a:latin typeface="arial" panose="020B0604020202020204" pitchFamily="34" charset="0"/>
              </a:rPr>
              <a:t> </a:t>
            </a:r>
            <a:r>
              <a:rPr lang="en-GB" sz="3200" b="1" i="0" dirty="0">
                <a:effectLst/>
                <a:latin typeface="arial" panose="020B0604020202020204" pitchFamily="34" charset="0"/>
              </a:rPr>
              <a:t>Temperature (ºC)</a:t>
            </a:r>
            <a:endParaRPr lang="es-ES" sz="3200" b="1" dirty="0">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C5AD2AFC-8AD9-8CBB-39E8-F7773B6F33D0}"/>
              </a:ext>
            </a:extLst>
          </p:cNvPr>
          <p:cNvCxnSpPr>
            <a:cxnSpLocks/>
          </p:cNvCxnSpPr>
          <p:nvPr/>
        </p:nvCxnSpPr>
        <p:spPr>
          <a:xfrm>
            <a:off x="2761130" y="4971456"/>
            <a:ext cx="0" cy="7996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A69BCBC-4F53-4A92-8C16-B524CFD77FE0}"/>
              </a:ext>
            </a:extLst>
          </p:cNvPr>
          <p:cNvSpPr txBox="1"/>
          <p:nvPr/>
        </p:nvSpPr>
        <p:spPr>
          <a:xfrm>
            <a:off x="1438744" y="4544669"/>
            <a:ext cx="1435713" cy="502702"/>
          </a:xfrm>
          <a:prstGeom prst="rect">
            <a:avLst/>
          </a:prstGeom>
          <a:noFill/>
        </p:spPr>
        <p:txBody>
          <a:bodyPr wrap="square" rtlCol="0">
            <a:spAutoFit/>
          </a:bodyPr>
          <a:lstStyle/>
          <a:p>
            <a:pPr>
              <a:lnSpc>
                <a:spcPts val="3200"/>
              </a:lnSpc>
            </a:pPr>
            <a:r>
              <a:rPr lang="en-GB" sz="3200" b="0" i="0" dirty="0">
                <a:solidFill>
                  <a:srgbClr val="FF0000"/>
                </a:solidFill>
                <a:effectLst/>
                <a:latin typeface="arial" panose="020B0604020202020204" pitchFamily="34" charset="0"/>
              </a:rPr>
              <a:t>&lt;3 hrs</a:t>
            </a:r>
            <a:endParaRPr lang="es-ES" sz="3200" b="1" dirty="0">
              <a:solidFill>
                <a:srgbClr val="FF0000"/>
              </a:solidFill>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9A1E87CD-2CE4-452B-DEBD-7504D9958C13}"/>
              </a:ext>
            </a:extLst>
          </p:cNvPr>
          <p:cNvCxnSpPr>
            <a:cxnSpLocks/>
          </p:cNvCxnSpPr>
          <p:nvPr/>
        </p:nvCxnSpPr>
        <p:spPr>
          <a:xfrm>
            <a:off x="9870142" y="2053160"/>
            <a:ext cx="0" cy="299421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6C4DAD-6160-A3B6-22D1-A8BD55D1F124}"/>
              </a:ext>
            </a:extLst>
          </p:cNvPr>
          <p:cNvSpPr txBox="1"/>
          <p:nvPr/>
        </p:nvSpPr>
        <p:spPr>
          <a:xfrm>
            <a:off x="1561851" y="1624985"/>
            <a:ext cx="2130834" cy="502702"/>
          </a:xfrm>
          <a:prstGeom prst="rect">
            <a:avLst/>
          </a:prstGeom>
          <a:noFill/>
        </p:spPr>
        <p:txBody>
          <a:bodyPr wrap="square" rtlCol="0">
            <a:spAutoFit/>
          </a:bodyPr>
          <a:lstStyle/>
          <a:p>
            <a:pPr>
              <a:lnSpc>
                <a:spcPts val="3200"/>
              </a:lnSpc>
            </a:pPr>
            <a:r>
              <a:rPr lang="en-GB" sz="2800" b="0" i="0" dirty="0">
                <a:effectLst/>
                <a:latin typeface="arial" panose="020B0604020202020204" pitchFamily="34" charset="0"/>
              </a:rPr>
              <a:t> 32 seabass</a:t>
            </a:r>
          </a:p>
        </p:txBody>
      </p:sp>
    </p:spTree>
    <p:extLst>
      <p:ext uri="{BB962C8B-B14F-4D97-AF65-F5344CB8AC3E}">
        <p14:creationId xmlns:p14="http://schemas.microsoft.com/office/powerpoint/2010/main" val="2777548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2579DAE-C141-48DB-810E-C070C3008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02FD90C3-6350-4D5B-9738-6E94EDF30F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41497DE5-0939-4D1D-9350-0C5E1B209C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CCC70ED-6C63-4537-B7EB-51990D6C0A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76E24C1-2968-40DC-A36E-F6B85F0F075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Graphical user interface, chart, line chart&#10;&#10;Description automatically generated">
            <a:extLst>
              <a:ext uri="{FF2B5EF4-FFF2-40B4-BE49-F238E27FC236}">
                <a16:creationId xmlns:a16="http://schemas.microsoft.com/office/drawing/2014/main" id="{7F450441-2C89-6A03-4477-D7C8058DB004}"/>
              </a:ext>
            </a:extLst>
          </p:cNvPr>
          <p:cNvPicPr>
            <a:picLocks noChangeAspect="1"/>
          </p:cNvPicPr>
          <p:nvPr/>
        </p:nvPicPr>
        <p:blipFill>
          <a:blip r:embed="rId2"/>
          <a:stretch>
            <a:fillRect/>
          </a:stretch>
        </p:blipFill>
        <p:spPr>
          <a:xfrm>
            <a:off x="793078" y="1818793"/>
            <a:ext cx="10426214" cy="3153930"/>
          </a:xfrm>
          <a:prstGeom prst="rect">
            <a:avLst/>
          </a:prstGeom>
        </p:spPr>
      </p:pic>
      <p:sp>
        <p:nvSpPr>
          <p:cNvPr id="18" name="TextBox 17">
            <a:extLst>
              <a:ext uri="{FF2B5EF4-FFF2-40B4-BE49-F238E27FC236}">
                <a16:creationId xmlns:a16="http://schemas.microsoft.com/office/drawing/2014/main" id="{EFE79227-3900-1C38-EEDF-1845E447B2CF}"/>
              </a:ext>
            </a:extLst>
          </p:cNvPr>
          <p:cNvSpPr txBox="1"/>
          <p:nvPr/>
        </p:nvSpPr>
        <p:spPr>
          <a:xfrm>
            <a:off x="1073256" y="712786"/>
            <a:ext cx="10086399" cy="646331"/>
          </a:xfrm>
          <a:prstGeom prst="rect">
            <a:avLst/>
          </a:prstGeom>
          <a:solidFill>
            <a:srgbClr val="2F3293"/>
          </a:solidFill>
        </p:spPr>
        <p:txBody>
          <a:bodyPr wrap="square" rtlCol="0">
            <a:spAutoFit/>
          </a:bodyPr>
          <a:lstStyle/>
          <a:p>
            <a:pPr algn="ctr"/>
            <a:r>
              <a:rPr lang="en-GB" sz="3600" b="1" dirty="0">
                <a:solidFill>
                  <a:schemeClr val="bg1"/>
                </a:solidFill>
              </a:rPr>
              <a:t>Large individual variation in thermal preferences</a:t>
            </a:r>
          </a:p>
        </p:txBody>
      </p:sp>
      <p:sp>
        <p:nvSpPr>
          <p:cNvPr id="20" name="TextBox 19">
            <a:extLst>
              <a:ext uri="{FF2B5EF4-FFF2-40B4-BE49-F238E27FC236}">
                <a16:creationId xmlns:a16="http://schemas.microsoft.com/office/drawing/2014/main" id="{949664EC-6851-D363-E912-026AADFA93A3}"/>
              </a:ext>
            </a:extLst>
          </p:cNvPr>
          <p:cNvSpPr txBox="1"/>
          <p:nvPr/>
        </p:nvSpPr>
        <p:spPr>
          <a:xfrm>
            <a:off x="1551660" y="5297460"/>
            <a:ext cx="3958594" cy="492443"/>
          </a:xfrm>
          <a:prstGeom prst="rect">
            <a:avLst/>
          </a:prstGeom>
          <a:solidFill>
            <a:srgbClr val="FF0000"/>
          </a:solidFill>
        </p:spPr>
        <p:txBody>
          <a:bodyPr wrap="square" rtlCol="0">
            <a:spAutoFit/>
          </a:bodyPr>
          <a:lstStyle/>
          <a:p>
            <a:pPr algn="ctr"/>
            <a:r>
              <a:rPr lang="en-GB" sz="2600" b="1" dirty="0">
                <a:solidFill>
                  <a:schemeClr val="bg1"/>
                </a:solidFill>
              </a:rPr>
              <a:t>Low homeostasis</a:t>
            </a:r>
          </a:p>
        </p:txBody>
      </p:sp>
      <p:sp>
        <p:nvSpPr>
          <p:cNvPr id="22" name="TextBox 21">
            <a:extLst>
              <a:ext uri="{FF2B5EF4-FFF2-40B4-BE49-F238E27FC236}">
                <a16:creationId xmlns:a16="http://schemas.microsoft.com/office/drawing/2014/main" id="{AD443EFB-4205-F334-5D07-3E0F0E41414F}"/>
              </a:ext>
            </a:extLst>
          </p:cNvPr>
          <p:cNvSpPr txBox="1"/>
          <p:nvPr/>
        </p:nvSpPr>
        <p:spPr>
          <a:xfrm>
            <a:off x="6804822" y="5251801"/>
            <a:ext cx="3958594" cy="492443"/>
          </a:xfrm>
          <a:prstGeom prst="rect">
            <a:avLst/>
          </a:prstGeom>
          <a:solidFill>
            <a:srgbClr val="00B050"/>
          </a:solidFill>
        </p:spPr>
        <p:txBody>
          <a:bodyPr wrap="square" rtlCol="0">
            <a:spAutoFit/>
          </a:bodyPr>
          <a:lstStyle/>
          <a:p>
            <a:pPr algn="ctr"/>
            <a:r>
              <a:rPr lang="en-GB" sz="2600" b="1" dirty="0">
                <a:solidFill>
                  <a:schemeClr val="bg1"/>
                </a:solidFill>
              </a:rPr>
              <a:t>High homeostasis</a:t>
            </a:r>
          </a:p>
        </p:txBody>
      </p:sp>
      <p:sp>
        <p:nvSpPr>
          <p:cNvPr id="8" name="TextBox 7">
            <a:extLst>
              <a:ext uri="{FF2B5EF4-FFF2-40B4-BE49-F238E27FC236}">
                <a16:creationId xmlns:a16="http://schemas.microsoft.com/office/drawing/2014/main" id="{3363B3BC-0CB2-11B9-BEFE-4C36F7F07A77}"/>
              </a:ext>
            </a:extLst>
          </p:cNvPr>
          <p:cNvSpPr txBox="1"/>
          <p:nvPr/>
        </p:nvSpPr>
        <p:spPr>
          <a:xfrm>
            <a:off x="729467" y="1816317"/>
            <a:ext cx="399619" cy="246221"/>
          </a:xfrm>
          <a:prstGeom prst="rect">
            <a:avLst/>
          </a:prstGeom>
          <a:solidFill>
            <a:schemeClr val="bg1"/>
          </a:solidFill>
        </p:spPr>
        <p:txBody>
          <a:bodyPr wrap="square" lIns="0" tIns="0" rIns="0" bIns="0" rtlCol="0">
            <a:spAutoFit/>
          </a:bodyPr>
          <a:lstStyle/>
          <a:p>
            <a:r>
              <a:rPr lang="es-ES" sz="1600" b="1" dirty="0">
                <a:latin typeface="Arial" panose="020B0604020202020204" pitchFamily="34" charset="0"/>
                <a:cs typeface="Arial" panose="020B0604020202020204" pitchFamily="34" charset="0"/>
              </a:rPr>
              <a:t>20.0</a:t>
            </a:r>
          </a:p>
        </p:txBody>
      </p:sp>
      <p:sp>
        <p:nvSpPr>
          <p:cNvPr id="24" name="TextBox 23">
            <a:extLst>
              <a:ext uri="{FF2B5EF4-FFF2-40B4-BE49-F238E27FC236}">
                <a16:creationId xmlns:a16="http://schemas.microsoft.com/office/drawing/2014/main" id="{23A81C32-0C2C-F846-8F74-6BEF1EB07256}"/>
              </a:ext>
            </a:extLst>
          </p:cNvPr>
          <p:cNvSpPr txBox="1"/>
          <p:nvPr/>
        </p:nvSpPr>
        <p:spPr>
          <a:xfrm>
            <a:off x="729467" y="4364576"/>
            <a:ext cx="399619" cy="246221"/>
          </a:xfrm>
          <a:prstGeom prst="rect">
            <a:avLst/>
          </a:prstGeom>
          <a:solidFill>
            <a:schemeClr val="bg1"/>
          </a:solidFill>
        </p:spPr>
        <p:txBody>
          <a:bodyPr wrap="square" lIns="0" tIns="0" rIns="0" bIns="0" rtlCol="0">
            <a:spAutoFit/>
          </a:bodyPr>
          <a:lstStyle/>
          <a:p>
            <a:r>
              <a:rPr lang="es-ES" sz="1600" b="1" dirty="0">
                <a:latin typeface="Arial" panose="020B0604020202020204" pitchFamily="34" charset="0"/>
                <a:cs typeface="Arial" panose="020B0604020202020204" pitchFamily="34" charset="0"/>
              </a:rPr>
              <a:t>10.0</a:t>
            </a:r>
          </a:p>
        </p:txBody>
      </p:sp>
      <p:sp>
        <p:nvSpPr>
          <p:cNvPr id="26" name="TextBox 25">
            <a:extLst>
              <a:ext uri="{FF2B5EF4-FFF2-40B4-BE49-F238E27FC236}">
                <a16:creationId xmlns:a16="http://schemas.microsoft.com/office/drawing/2014/main" id="{F0383CAB-6C21-BCD3-3231-1CDB75B84692}"/>
              </a:ext>
            </a:extLst>
          </p:cNvPr>
          <p:cNvSpPr txBox="1"/>
          <p:nvPr/>
        </p:nvSpPr>
        <p:spPr>
          <a:xfrm>
            <a:off x="5922994" y="1845957"/>
            <a:ext cx="453952" cy="246221"/>
          </a:xfrm>
          <a:prstGeom prst="rect">
            <a:avLst/>
          </a:prstGeom>
          <a:solidFill>
            <a:schemeClr val="bg1"/>
          </a:solidFill>
        </p:spPr>
        <p:txBody>
          <a:bodyPr wrap="square" lIns="0" tIns="0" rIns="0" bIns="0" rtlCol="0">
            <a:spAutoFit/>
          </a:bodyPr>
          <a:lstStyle/>
          <a:p>
            <a:r>
              <a:rPr lang="es-ES" sz="1600" b="1" dirty="0">
                <a:latin typeface="Arial" panose="020B0604020202020204" pitchFamily="34" charset="0"/>
                <a:cs typeface="Arial" panose="020B0604020202020204" pitchFamily="34" charset="0"/>
              </a:rPr>
              <a:t>20.0</a:t>
            </a:r>
          </a:p>
        </p:txBody>
      </p:sp>
      <p:sp>
        <p:nvSpPr>
          <p:cNvPr id="27" name="TextBox 26">
            <a:extLst>
              <a:ext uri="{FF2B5EF4-FFF2-40B4-BE49-F238E27FC236}">
                <a16:creationId xmlns:a16="http://schemas.microsoft.com/office/drawing/2014/main" id="{28CD6B06-17FE-FB8D-791E-75FAE811AEFD}"/>
              </a:ext>
            </a:extLst>
          </p:cNvPr>
          <p:cNvSpPr txBox="1"/>
          <p:nvPr/>
        </p:nvSpPr>
        <p:spPr>
          <a:xfrm>
            <a:off x="5922993" y="4394216"/>
            <a:ext cx="422147" cy="246221"/>
          </a:xfrm>
          <a:prstGeom prst="rect">
            <a:avLst/>
          </a:prstGeom>
          <a:solidFill>
            <a:schemeClr val="bg1"/>
          </a:solidFill>
        </p:spPr>
        <p:txBody>
          <a:bodyPr wrap="square" lIns="0" tIns="0" rIns="0" bIns="0" rtlCol="0">
            <a:spAutoFit/>
          </a:bodyPr>
          <a:lstStyle/>
          <a:p>
            <a:r>
              <a:rPr lang="es-ES" sz="1600" b="1" dirty="0">
                <a:latin typeface="Arial" panose="020B0604020202020204" pitchFamily="34" charset="0"/>
                <a:cs typeface="Arial" panose="020B0604020202020204" pitchFamily="34" charset="0"/>
              </a:rPr>
              <a:t>10.0</a:t>
            </a:r>
          </a:p>
        </p:txBody>
      </p:sp>
      <p:cxnSp>
        <p:nvCxnSpPr>
          <p:cNvPr id="14" name="Straight Arrow Connector 13">
            <a:extLst>
              <a:ext uri="{FF2B5EF4-FFF2-40B4-BE49-F238E27FC236}">
                <a16:creationId xmlns:a16="http://schemas.microsoft.com/office/drawing/2014/main" id="{638742BE-1970-B553-455F-216430C97221}"/>
              </a:ext>
            </a:extLst>
          </p:cNvPr>
          <p:cNvCxnSpPr>
            <a:cxnSpLocks/>
          </p:cNvCxnSpPr>
          <p:nvPr/>
        </p:nvCxnSpPr>
        <p:spPr>
          <a:xfrm>
            <a:off x="11044362" y="3429000"/>
            <a:ext cx="0" cy="769289"/>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EEB79864-BFFA-D90B-5005-A7B0E5035865}"/>
              </a:ext>
            </a:extLst>
          </p:cNvPr>
          <p:cNvSpPr txBox="1"/>
          <p:nvPr/>
        </p:nvSpPr>
        <p:spPr>
          <a:xfrm>
            <a:off x="10530776" y="3057192"/>
            <a:ext cx="513586" cy="369332"/>
          </a:xfrm>
          <a:prstGeom prst="rect">
            <a:avLst/>
          </a:prstGeom>
          <a:noFill/>
        </p:spPr>
        <p:txBody>
          <a:bodyPr wrap="square" lIns="0" tIns="0" rIns="0" bIns="0" rtlCol="0">
            <a:spAutoFit/>
          </a:bodyPr>
          <a:lstStyle/>
          <a:p>
            <a:r>
              <a:rPr lang="es-ES" sz="2400" b="1" dirty="0">
                <a:solidFill>
                  <a:srgbClr val="00B050"/>
                </a:solidFill>
                <a:latin typeface="Arial" panose="020B0604020202020204" pitchFamily="34" charset="0"/>
                <a:cs typeface="Arial" panose="020B0604020202020204" pitchFamily="34" charset="0"/>
              </a:rPr>
              <a:t>3ºC</a:t>
            </a:r>
          </a:p>
        </p:txBody>
      </p:sp>
      <p:cxnSp>
        <p:nvCxnSpPr>
          <p:cNvPr id="30" name="Straight Arrow Connector 29">
            <a:extLst>
              <a:ext uri="{FF2B5EF4-FFF2-40B4-BE49-F238E27FC236}">
                <a16:creationId xmlns:a16="http://schemas.microsoft.com/office/drawing/2014/main" id="{C6CDF331-85DD-40AD-E18A-FBD935FA4CB8}"/>
              </a:ext>
            </a:extLst>
          </p:cNvPr>
          <p:cNvCxnSpPr>
            <a:cxnSpLocks/>
          </p:cNvCxnSpPr>
          <p:nvPr/>
        </p:nvCxnSpPr>
        <p:spPr>
          <a:xfrm>
            <a:off x="1341120" y="2062538"/>
            <a:ext cx="0" cy="178762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5867364-0722-A70D-29E6-321A224D4686}"/>
              </a:ext>
            </a:extLst>
          </p:cNvPr>
          <p:cNvSpPr txBox="1"/>
          <p:nvPr/>
        </p:nvSpPr>
        <p:spPr>
          <a:xfrm>
            <a:off x="1477075" y="2656702"/>
            <a:ext cx="513586" cy="369332"/>
          </a:xfrm>
          <a:prstGeom prst="rect">
            <a:avLst/>
          </a:prstGeom>
          <a:noFill/>
        </p:spPr>
        <p:txBody>
          <a:bodyPr wrap="square" lIns="0" tIns="0" rIns="0" bIns="0" rtlCol="0">
            <a:spAutoFit/>
          </a:bodyPr>
          <a:lstStyle/>
          <a:p>
            <a:r>
              <a:rPr lang="es-ES" sz="2400" b="1" dirty="0">
                <a:solidFill>
                  <a:srgbClr val="FF0000"/>
                </a:solidFill>
                <a:latin typeface="Arial" panose="020B0604020202020204" pitchFamily="34" charset="0"/>
                <a:cs typeface="Arial" panose="020B0604020202020204" pitchFamily="34" charset="0"/>
              </a:rPr>
              <a:t>7ºC</a:t>
            </a:r>
          </a:p>
        </p:txBody>
      </p:sp>
    </p:spTree>
    <p:extLst>
      <p:ext uri="{BB962C8B-B14F-4D97-AF65-F5344CB8AC3E}">
        <p14:creationId xmlns:p14="http://schemas.microsoft.com/office/powerpoint/2010/main" val="1094469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1B73B4C-9E5B-11F4-4CA9-5C9926D30812}"/>
              </a:ext>
            </a:extLst>
          </p:cNvPr>
          <p:cNvSpPr/>
          <p:nvPr/>
        </p:nvSpPr>
        <p:spPr>
          <a:xfrm>
            <a:off x="307682" y="1359117"/>
            <a:ext cx="702714" cy="5432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extBox 13">
            <a:extLst>
              <a:ext uri="{FF2B5EF4-FFF2-40B4-BE49-F238E27FC236}">
                <a16:creationId xmlns:a16="http://schemas.microsoft.com/office/drawing/2014/main" id="{2FF2AD51-CD72-479D-D33A-FA2AE6D3413D}"/>
              </a:ext>
            </a:extLst>
          </p:cNvPr>
          <p:cNvSpPr txBox="1"/>
          <p:nvPr/>
        </p:nvSpPr>
        <p:spPr>
          <a:xfrm>
            <a:off x="1984188"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Thermal niche seabass</a:t>
            </a:r>
          </a:p>
        </p:txBody>
      </p:sp>
      <p:grpSp>
        <p:nvGrpSpPr>
          <p:cNvPr id="4" name="Group 3">
            <a:extLst>
              <a:ext uri="{FF2B5EF4-FFF2-40B4-BE49-F238E27FC236}">
                <a16:creationId xmlns:a16="http://schemas.microsoft.com/office/drawing/2014/main" id="{177FDF9F-FB66-31E6-CD2A-C63EFA20565C}"/>
              </a:ext>
            </a:extLst>
          </p:cNvPr>
          <p:cNvGrpSpPr/>
          <p:nvPr/>
        </p:nvGrpSpPr>
        <p:grpSpPr>
          <a:xfrm>
            <a:off x="1135688" y="1291025"/>
            <a:ext cx="9920623" cy="5432611"/>
            <a:chOff x="2355048" y="1786371"/>
            <a:chExt cx="8099514" cy="4751995"/>
          </a:xfrm>
        </p:grpSpPr>
        <p:pic>
          <p:nvPicPr>
            <p:cNvPr id="16" name="Picture 15">
              <a:extLst>
                <a:ext uri="{FF2B5EF4-FFF2-40B4-BE49-F238E27FC236}">
                  <a16:creationId xmlns:a16="http://schemas.microsoft.com/office/drawing/2014/main" id="{5806EE03-C6A7-ADEC-7443-EEEEE2D71502}"/>
                </a:ext>
              </a:extLst>
            </p:cNvPr>
            <p:cNvPicPr>
              <a:picLocks noChangeAspect="1"/>
            </p:cNvPicPr>
            <p:nvPr/>
          </p:nvPicPr>
          <p:blipFill>
            <a:blip r:embed="rId2"/>
            <a:stretch>
              <a:fillRect/>
            </a:stretch>
          </p:blipFill>
          <p:spPr>
            <a:xfrm>
              <a:off x="2355048" y="2136479"/>
              <a:ext cx="7336476" cy="4401887"/>
            </a:xfrm>
            <a:prstGeom prst="rect">
              <a:avLst/>
            </a:prstGeom>
          </p:spPr>
        </p:pic>
        <p:cxnSp>
          <p:nvCxnSpPr>
            <p:cNvPr id="17" name="Straight Arrow Connector 16">
              <a:extLst>
                <a:ext uri="{FF2B5EF4-FFF2-40B4-BE49-F238E27FC236}">
                  <a16:creationId xmlns:a16="http://schemas.microsoft.com/office/drawing/2014/main" id="{2A548940-D4E5-6CC1-4846-0DDE63F3BBDD}"/>
                </a:ext>
              </a:extLst>
            </p:cNvPr>
            <p:cNvCxnSpPr>
              <a:cxnSpLocks/>
            </p:cNvCxnSpPr>
            <p:nvPr/>
          </p:nvCxnSpPr>
          <p:spPr>
            <a:xfrm>
              <a:off x="6603116" y="2394125"/>
              <a:ext cx="2894274"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9ACF6F8-0112-EA2C-F0FE-ECE831598418}"/>
                </a:ext>
              </a:extLst>
            </p:cNvPr>
            <p:cNvCxnSpPr>
              <a:cxnSpLocks/>
            </p:cNvCxnSpPr>
            <p:nvPr/>
          </p:nvCxnSpPr>
          <p:spPr>
            <a:xfrm>
              <a:off x="3295373" y="2394125"/>
              <a:ext cx="3207028"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E434082-37A2-27EB-10C5-13EDD0DF4BB1}"/>
                </a:ext>
              </a:extLst>
            </p:cNvPr>
            <p:cNvSpPr txBox="1"/>
            <p:nvPr/>
          </p:nvSpPr>
          <p:spPr>
            <a:xfrm>
              <a:off x="6740097" y="1786371"/>
              <a:ext cx="2988860" cy="584775"/>
            </a:xfrm>
            <a:prstGeom prst="rect">
              <a:avLst/>
            </a:prstGeom>
            <a:noFill/>
          </p:spPr>
          <p:txBody>
            <a:bodyPr wrap="square" rtlCol="0">
              <a:spAutoFit/>
            </a:bodyPr>
            <a:lstStyle/>
            <a:p>
              <a:r>
                <a:rPr lang="en-GB" b="0" i="0" dirty="0">
                  <a:solidFill>
                    <a:srgbClr val="202124"/>
                  </a:solidFill>
                  <a:effectLst/>
                  <a:latin typeface="arial" panose="020B0604020202020204" pitchFamily="34" charset="0"/>
                </a:rPr>
                <a:t> </a:t>
              </a:r>
              <a:r>
                <a:rPr lang="en-GB" sz="3200" b="0" i="0" dirty="0">
                  <a:solidFill>
                    <a:srgbClr val="FF0000"/>
                  </a:solidFill>
                  <a:effectLst/>
                  <a:latin typeface="arial" panose="020B0604020202020204" pitchFamily="34" charset="0"/>
                </a:rPr>
                <a:t>thermophilic</a:t>
              </a:r>
              <a:endParaRPr lang="es-ES" sz="3200" b="1" dirty="0">
                <a:solidFill>
                  <a:srgbClr val="FF0000"/>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9E4932D-7C84-9B49-C5B4-33CCDED98E61}"/>
                </a:ext>
              </a:extLst>
            </p:cNvPr>
            <p:cNvSpPr txBox="1"/>
            <p:nvPr/>
          </p:nvSpPr>
          <p:spPr>
            <a:xfrm>
              <a:off x="3712569" y="1786371"/>
              <a:ext cx="2988860" cy="584775"/>
            </a:xfrm>
            <a:prstGeom prst="rect">
              <a:avLst/>
            </a:prstGeom>
            <a:noFill/>
          </p:spPr>
          <p:txBody>
            <a:bodyPr wrap="square" rtlCol="0">
              <a:spAutoFit/>
            </a:bodyPr>
            <a:lstStyle/>
            <a:p>
              <a:r>
                <a:rPr lang="en-GB" b="0" i="0" dirty="0">
                  <a:solidFill>
                    <a:srgbClr val="202124"/>
                  </a:solidFill>
                  <a:effectLst/>
                  <a:latin typeface="arial" panose="020B0604020202020204" pitchFamily="34" charset="0"/>
                </a:rPr>
                <a:t> </a:t>
              </a:r>
              <a:r>
                <a:rPr lang="en-GB" sz="3200" b="0" i="0" dirty="0">
                  <a:solidFill>
                    <a:schemeClr val="bg2">
                      <a:lumMod val="50000"/>
                    </a:schemeClr>
                  </a:solidFill>
                  <a:effectLst/>
                  <a:latin typeface="arial" panose="020B0604020202020204" pitchFamily="34" charset="0"/>
                </a:rPr>
                <a:t>psychrophilic</a:t>
              </a:r>
              <a:endParaRPr lang="es-ES" sz="3200" b="1" dirty="0">
                <a:solidFill>
                  <a:schemeClr val="bg2">
                    <a:lumMod val="50000"/>
                  </a:schemeClr>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0C454B4-2F1A-7342-4B7C-4076E75440FB}"/>
                </a:ext>
              </a:extLst>
            </p:cNvPr>
            <p:cNvSpPr txBox="1"/>
            <p:nvPr/>
          </p:nvSpPr>
          <p:spPr>
            <a:xfrm>
              <a:off x="7465702" y="2428866"/>
              <a:ext cx="2988860" cy="584775"/>
            </a:xfrm>
            <a:prstGeom prst="rect">
              <a:avLst/>
            </a:prstGeom>
            <a:noFill/>
          </p:spPr>
          <p:txBody>
            <a:bodyPr wrap="square" rtlCol="0">
              <a:spAutoFit/>
            </a:bodyPr>
            <a:lstStyle/>
            <a:p>
              <a:r>
                <a:rPr lang="en-GB" b="0" i="0" dirty="0">
                  <a:solidFill>
                    <a:srgbClr val="202124"/>
                  </a:solidFill>
                  <a:effectLst/>
                  <a:latin typeface="arial" panose="020B0604020202020204" pitchFamily="34" charset="0"/>
                </a:rPr>
                <a:t> </a:t>
              </a:r>
              <a:r>
                <a:rPr lang="en-GB" sz="3200" i="0" dirty="0">
                  <a:solidFill>
                    <a:srgbClr val="FF0000"/>
                  </a:solidFill>
                  <a:effectLst/>
                  <a:latin typeface="Arial" panose="020B0604020202020204" pitchFamily="34" charset="0"/>
                  <a:cs typeface="Arial" panose="020B0604020202020204" pitchFamily="34" charset="0"/>
                </a:rPr>
                <a:t>&gt;15</a:t>
              </a:r>
              <a:r>
                <a:rPr lang="es-ES" sz="3200" dirty="0" err="1">
                  <a:solidFill>
                    <a:srgbClr val="FF0000"/>
                  </a:solidFill>
                  <a:latin typeface="Arial" panose="020B0604020202020204" pitchFamily="34" charset="0"/>
                  <a:cs typeface="Arial" panose="020B0604020202020204" pitchFamily="34" charset="0"/>
                </a:rPr>
                <a:t>ºC</a:t>
              </a:r>
              <a:endParaRPr lang="es-ES" sz="3200" dirty="0">
                <a:solidFill>
                  <a:srgbClr val="FF0000"/>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A289E758-1DCD-C97A-BDCE-E8DCC2BC8FB0}"/>
                </a:ext>
              </a:extLst>
            </p:cNvPr>
            <p:cNvSpPr txBox="1"/>
            <p:nvPr/>
          </p:nvSpPr>
          <p:spPr>
            <a:xfrm>
              <a:off x="4018505" y="2451846"/>
              <a:ext cx="2988860" cy="584775"/>
            </a:xfrm>
            <a:prstGeom prst="rect">
              <a:avLst/>
            </a:prstGeom>
            <a:noFill/>
          </p:spPr>
          <p:txBody>
            <a:bodyPr wrap="square" rtlCol="0">
              <a:spAutoFit/>
            </a:bodyPr>
            <a:lstStyle/>
            <a:p>
              <a:r>
                <a:rPr lang="en-GB" b="0" i="0" dirty="0">
                  <a:solidFill>
                    <a:srgbClr val="0E58C4"/>
                  </a:solidFill>
                  <a:effectLst/>
                  <a:latin typeface="arial" panose="020B0604020202020204" pitchFamily="34" charset="0"/>
                </a:rPr>
                <a:t> </a:t>
              </a:r>
              <a:r>
                <a:rPr lang="en-GB" sz="3200" i="0" dirty="0">
                  <a:solidFill>
                    <a:srgbClr val="0E58C4"/>
                  </a:solidFill>
                  <a:effectLst/>
                  <a:latin typeface="Arial" panose="020B0604020202020204" pitchFamily="34" charset="0"/>
                  <a:cs typeface="Arial" panose="020B0604020202020204" pitchFamily="34" charset="0"/>
                </a:rPr>
                <a:t>&lt;15</a:t>
              </a:r>
              <a:r>
                <a:rPr lang="es-ES" sz="3200" dirty="0" err="1">
                  <a:solidFill>
                    <a:srgbClr val="0E58C4"/>
                  </a:solidFill>
                  <a:latin typeface="Arial" panose="020B0604020202020204" pitchFamily="34" charset="0"/>
                  <a:cs typeface="Arial" panose="020B0604020202020204" pitchFamily="34" charset="0"/>
                </a:rPr>
                <a:t>ºC</a:t>
              </a:r>
              <a:endParaRPr lang="es-ES" sz="3200" dirty="0">
                <a:solidFill>
                  <a:srgbClr val="0E58C4"/>
                </a:solidFill>
                <a:latin typeface="Arial" panose="020B0604020202020204" pitchFamily="34" charset="0"/>
                <a:cs typeface="Arial" panose="020B0604020202020204" pitchFamily="34" charset="0"/>
              </a:endParaRPr>
            </a:p>
          </p:txBody>
        </p:sp>
      </p:grpSp>
      <p:pic>
        <p:nvPicPr>
          <p:cNvPr id="2" name="Picture 1" descr="Sea Bass - The Devon Fishmonger">
            <a:extLst>
              <a:ext uri="{FF2B5EF4-FFF2-40B4-BE49-F238E27FC236}">
                <a16:creationId xmlns:a16="http://schemas.microsoft.com/office/drawing/2014/main" id="{8C5F19CE-7809-174D-A625-B48B8B85F7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10" b="30040"/>
          <a:stretch/>
        </p:blipFill>
        <p:spPr bwMode="auto">
          <a:xfrm>
            <a:off x="8721787" y="2639200"/>
            <a:ext cx="2799845" cy="87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79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468475" y="728242"/>
            <a:ext cx="3200400" cy="2286000"/>
          </a:xfrm>
        </p:spPr>
        <p:txBody>
          <a:bodyPr>
            <a:normAutofit fontScale="90000"/>
          </a:bodyPr>
          <a:lstStyle/>
          <a:p>
            <a:r>
              <a:rPr lang="en-GB" sz="5000" b="1" dirty="0"/>
              <a:t>Results</a:t>
            </a:r>
            <a:r>
              <a:rPr lang="en-GB" sz="4500" b="1" dirty="0"/>
              <a:t/>
            </a:r>
            <a:br>
              <a:rPr lang="en-GB" sz="4500" b="1" dirty="0"/>
            </a:br>
            <a:r>
              <a:rPr lang="en-GB" sz="4500" b="1" dirty="0"/>
              <a:t/>
            </a:r>
            <a:br>
              <a:rPr lang="en-GB" sz="4500" b="1" dirty="0"/>
            </a:br>
            <a:r>
              <a:rPr lang="en-GB" sz="4500" b="1" dirty="0"/>
              <a:t>n = 30 lumpfish</a:t>
            </a:r>
          </a:p>
        </p:txBody>
      </p:sp>
      <p:sp>
        <p:nvSpPr>
          <p:cNvPr id="12" name="TextBox 11">
            <a:extLst>
              <a:ext uri="{FF2B5EF4-FFF2-40B4-BE49-F238E27FC236}">
                <a16:creationId xmlns:a16="http://schemas.microsoft.com/office/drawing/2014/main" id="{FE248124-DA65-068D-BED0-8C157D31FEE6}"/>
              </a:ext>
            </a:extLst>
          </p:cNvPr>
          <p:cNvSpPr txBox="1"/>
          <p:nvPr/>
        </p:nvSpPr>
        <p:spPr>
          <a:xfrm>
            <a:off x="4293535" y="469910"/>
            <a:ext cx="4240867"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Thermal preferences</a:t>
            </a:r>
          </a:p>
        </p:txBody>
      </p:sp>
      <p:sp>
        <p:nvSpPr>
          <p:cNvPr id="8" name="TextBox 7">
            <a:extLst>
              <a:ext uri="{FF2B5EF4-FFF2-40B4-BE49-F238E27FC236}">
                <a16:creationId xmlns:a16="http://schemas.microsoft.com/office/drawing/2014/main" id="{57E5EAF1-EEFC-3572-BA2E-3328A301A96C}"/>
              </a:ext>
            </a:extLst>
          </p:cNvPr>
          <p:cNvSpPr txBox="1"/>
          <p:nvPr/>
        </p:nvSpPr>
        <p:spPr>
          <a:xfrm>
            <a:off x="9089739" y="331410"/>
            <a:ext cx="2502590" cy="923330"/>
          </a:xfrm>
          <a:prstGeom prst="rect">
            <a:avLst/>
          </a:prstGeom>
          <a:noFill/>
          <a:ln w="76200">
            <a:solidFill>
              <a:srgbClr val="2F3293"/>
            </a:solidFill>
          </a:ln>
        </p:spPr>
        <p:txBody>
          <a:bodyPr wrap="square" lIns="72000" tIns="0" rIns="7200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2F3293"/>
                </a:solidFill>
                <a:effectLst/>
                <a:uLnTx/>
                <a:uFillTx/>
                <a:latin typeface="Arial" panose="020B0604020202020204" pitchFamily="34" charset="0"/>
                <a:ea typeface="+mn-ea"/>
                <a:cs typeface="Arial" panose="020B0604020202020204" pitchFamily="34" charset="0"/>
              </a:rPr>
              <a:t>10.2ºC</a:t>
            </a:r>
          </a:p>
        </p:txBody>
      </p:sp>
      <p:grpSp>
        <p:nvGrpSpPr>
          <p:cNvPr id="3" name="Group 2">
            <a:extLst>
              <a:ext uri="{FF2B5EF4-FFF2-40B4-BE49-F238E27FC236}">
                <a16:creationId xmlns:a16="http://schemas.microsoft.com/office/drawing/2014/main" id="{C6A03AB8-29FA-01A0-4709-AEE64FF16EED}"/>
              </a:ext>
            </a:extLst>
          </p:cNvPr>
          <p:cNvGrpSpPr/>
          <p:nvPr/>
        </p:nvGrpSpPr>
        <p:grpSpPr>
          <a:xfrm>
            <a:off x="5175316" y="1618691"/>
            <a:ext cx="5170253" cy="4943367"/>
            <a:chOff x="3159496" y="886786"/>
            <a:chExt cx="5170253" cy="4943367"/>
          </a:xfrm>
        </p:grpSpPr>
        <p:pic>
          <p:nvPicPr>
            <p:cNvPr id="4" name="Picture 3">
              <a:extLst>
                <a:ext uri="{FF2B5EF4-FFF2-40B4-BE49-F238E27FC236}">
                  <a16:creationId xmlns:a16="http://schemas.microsoft.com/office/drawing/2014/main" id="{020C1DE0-E8E6-95CB-D440-3B45D1BF06CF}"/>
                </a:ext>
              </a:extLst>
            </p:cNvPr>
            <p:cNvPicPr>
              <a:picLocks noChangeAspect="1"/>
            </p:cNvPicPr>
            <p:nvPr/>
          </p:nvPicPr>
          <p:blipFill>
            <a:blip r:embed="rId2"/>
            <a:stretch>
              <a:fillRect/>
            </a:stretch>
          </p:blipFill>
          <p:spPr>
            <a:xfrm>
              <a:off x="3159496" y="886786"/>
              <a:ext cx="5170253" cy="4943367"/>
            </a:xfrm>
            <a:prstGeom prst="rect">
              <a:avLst/>
            </a:prstGeom>
          </p:spPr>
        </p:pic>
        <p:sp>
          <p:nvSpPr>
            <p:cNvPr id="5" name="TextBox 4">
              <a:extLst>
                <a:ext uri="{FF2B5EF4-FFF2-40B4-BE49-F238E27FC236}">
                  <a16:creationId xmlns:a16="http://schemas.microsoft.com/office/drawing/2014/main" id="{46865BB5-4814-597E-EE3E-BB5EDF98ACCC}"/>
                </a:ext>
              </a:extLst>
            </p:cNvPr>
            <p:cNvSpPr txBox="1"/>
            <p:nvPr/>
          </p:nvSpPr>
          <p:spPr>
            <a:xfrm>
              <a:off x="5651863" y="1349828"/>
              <a:ext cx="140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15.6 </a:t>
              </a:r>
              <a:r>
                <a:rPr kumimoji="0" lang="en-GB" sz="18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7" name="TextBox 6">
              <a:extLst>
                <a:ext uri="{FF2B5EF4-FFF2-40B4-BE49-F238E27FC236}">
                  <a16:creationId xmlns:a16="http://schemas.microsoft.com/office/drawing/2014/main" id="{6EB84EFC-A182-4B03-1984-FB0E86E79538}"/>
                </a:ext>
              </a:extLst>
            </p:cNvPr>
            <p:cNvSpPr txBox="1"/>
            <p:nvPr/>
          </p:nvSpPr>
          <p:spPr>
            <a:xfrm>
              <a:off x="5735913" y="4157402"/>
              <a:ext cx="140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5.2 </a:t>
              </a:r>
              <a:r>
                <a:rPr kumimoji="0" lang="en-GB" sz="1800" b="1" i="0" u="none" strike="noStrike" kern="1200" cap="none" spc="0" normalizeH="0" baseline="30000" noProof="0" dirty="0">
                  <a:ln>
                    <a:noFill/>
                  </a:ln>
                  <a:solidFill>
                    <a:srgbClr val="0070C0"/>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t>
              </a:r>
            </a:p>
          </p:txBody>
        </p:sp>
        <p:sp>
          <p:nvSpPr>
            <p:cNvPr id="9" name="TextBox 8">
              <a:extLst>
                <a:ext uri="{FF2B5EF4-FFF2-40B4-BE49-F238E27FC236}">
                  <a16:creationId xmlns:a16="http://schemas.microsoft.com/office/drawing/2014/main" id="{F8F5A46E-1CEB-58BA-BC06-6E229854EEA1}"/>
                </a:ext>
              </a:extLst>
            </p:cNvPr>
            <p:cNvSpPr txBox="1"/>
            <p:nvPr/>
          </p:nvSpPr>
          <p:spPr>
            <a:xfrm>
              <a:off x="6827520" y="2216337"/>
              <a:ext cx="140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12.3 </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10" name="TextBox 9">
              <a:extLst>
                <a:ext uri="{FF2B5EF4-FFF2-40B4-BE49-F238E27FC236}">
                  <a16:creationId xmlns:a16="http://schemas.microsoft.com/office/drawing/2014/main" id="{53822E87-4890-EABD-855E-531FBAF4F0EC}"/>
                </a:ext>
              </a:extLst>
            </p:cNvPr>
            <p:cNvSpPr txBox="1"/>
            <p:nvPr/>
          </p:nvSpPr>
          <p:spPr>
            <a:xfrm>
              <a:off x="6827520" y="3346721"/>
              <a:ext cx="140643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7.9 </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grpSp>
      <p:sp>
        <p:nvSpPr>
          <p:cNvPr id="11" name="TextBox 10">
            <a:extLst>
              <a:ext uri="{FF2B5EF4-FFF2-40B4-BE49-F238E27FC236}">
                <a16:creationId xmlns:a16="http://schemas.microsoft.com/office/drawing/2014/main" id="{11FD3498-F452-2EB8-F5ED-2D9F95CA934F}"/>
              </a:ext>
            </a:extLst>
          </p:cNvPr>
          <p:cNvSpPr txBox="1"/>
          <p:nvPr/>
        </p:nvSpPr>
        <p:spPr>
          <a:xfrm>
            <a:off x="5816391" y="3487873"/>
            <a:ext cx="1136781" cy="553998"/>
          </a:xfrm>
          <a:prstGeom prst="rect">
            <a:avLst/>
          </a:prstGeom>
          <a:noFill/>
        </p:spPr>
        <p:txBody>
          <a:bodyPr wrap="square" rtlCol="0">
            <a:spAutoFit/>
          </a:bodyPr>
          <a:lstStyle/>
          <a:p>
            <a:pPr marL="0" marR="0" lvl="0" indent="0" algn="r" defTabSz="457200" rtl="0" eaLnBrk="1" fontAlgn="auto" latinLnBrk="0" hangingPunct="1">
              <a:lnSpc>
                <a:spcPts val="1800"/>
              </a:lnSpc>
              <a:spcBef>
                <a:spcPts val="0"/>
              </a:spcBef>
              <a:spcAft>
                <a:spcPts val="0"/>
              </a:spcAft>
              <a:buClrTx/>
              <a:buSzTx/>
              <a:buFontTx/>
              <a:buNone/>
              <a:tabLst/>
              <a:defRPr/>
            </a:pPr>
            <a:r>
              <a:rPr kumimoji="0" lang="es-E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Optimal</a:t>
            </a: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range</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4" descr="Greenland lumpfish - MSC Fisheries">
            <a:extLst>
              <a:ext uri="{FF2B5EF4-FFF2-40B4-BE49-F238E27FC236}">
                <a16:creationId xmlns:a16="http://schemas.microsoft.com/office/drawing/2014/main" id="{E06C1432-6DCC-C40A-3433-95F5157BB5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11750"/>
          <a:stretch/>
        </p:blipFill>
        <p:spPr bwMode="auto">
          <a:xfrm flipH="1">
            <a:off x="9786378" y="1558668"/>
            <a:ext cx="1937147" cy="100904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E214151-ED40-66B3-357B-EDC601180943}"/>
              </a:ext>
            </a:extLst>
          </p:cNvPr>
          <p:cNvSpPr txBox="1"/>
          <p:nvPr/>
        </p:nvSpPr>
        <p:spPr>
          <a:xfrm>
            <a:off x="6672286" y="6280368"/>
            <a:ext cx="2804148" cy="492443"/>
          </a:xfrm>
          <a:prstGeom prst="rect">
            <a:avLst/>
          </a:prstGeom>
          <a:solidFill>
            <a:schemeClr val="bg1"/>
          </a:solidFill>
          <a:ln w="76200">
            <a:noFill/>
          </a:ln>
        </p:spPr>
        <p:txBody>
          <a:bodyPr wrap="square" lIns="72000" tIns="0" rIns="7200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F3293"/>
                </a:solidFill>
                <a:effectLst/>
                <a:uLnTx/>
                <a:uFillTx/>
                <a:latin typeface="Arial" panose="020B0604020202020204" pitchFamily="34" charset="0"/>
                <a:ea typeface="+mn-ea"/>
                <a:cs typeface="Arial" panose="020B0604020202020204" pitchFamily="34" charset="0"/>
              </a:rPr>
              <a:t>Lumpfish</a:t>
            </a:r>
            <a:endParaRPr kumimoji="0" lang="es-ES" sz="3200" b="1" i="0" u="none" strike="noStrike" kern="1200" cap="none" spc="0" normalizeH="0" baseline="0" noProof="0" dirty="0">
              <a:ln>
                <a:noFill/>
              </a:ln>
              <a:solidFill>
                <a:srgbClr val="2F329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5050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p:txBody>
          <a:bodyPr>
            <a:normAutofit/>
          </a:bodyPr>
          <a:lstStyle/>
          <a:p>
            <a:r>
              <a:rPr lang="en-GB" sz="4500" b="1" dirty="0"/>
              <a:t>Approach</a:t>
            </a:r>
          </a:p>
        </p:txBody>
      </p:sp>
      <p:sp>
        <p:nvSpPr>
          <p:cNvPr id="3" name="Content Placeholder 2">
            <a:extLst>
              <a:ext uri="{FF2B5EF4-FFF2-40B4-BE49-F238E27FC236}">
                <a16:creationId xmlns:a16="http://schemas.microsoft.com/office/drawing/2014/main" id="{74E4BD21-5B0D-4311-9085-4C585F030CBD}"/>
              </a:ext>
            </a:extLst>
          </p:cNvPr>
          <p:cNvSpPr>
            <a:spLocks noGrp="1"/>
          </p:cNvSpPr>
          <p:nvPr>
            <p:ph idx="1"/>
          </p:nvPr>
        </p:nvSpPr>
        <p:spPr>
          <a:xfrm>
            <a:off x="7462684" y="731520"/>
            <a:ext cx="4272116" cy="792480"/>
          </a:xfrm>
        </p:spPr>
        <p:txBody>
          <a:bodyPr>
            <a:noAutofit/>
          </a:bodyPr>
          <a:lstStyle/>
          <a:p>
            <a:r>
              <a:rPr lang="en-GB" b="1" dirty="0"/>
              <a:t> </a:t>
            </a:r>
          </a:p>
        </p:txBody>
      </p:sp>
      <p:sp>
        <p:nvSpPr>
          <p:cNvPr id="14" name="TextBox 13">
            <a:extLst>
              <a:ext uri="{FF2B5EF4-FFF2-40B4-BE49-F238E27FC236}">
                <a16:creationId xmlns:a16="http://schemas.microsoft.com/office/drawing/2014/main" id="{EE27BB97-3D2B-41E5-99B9-7730AFB2E13A}"/>
              </a:ext>
            </a:extLst>
          </p:cNvPr>
          <p:cNvSpPr txBox="1"/>
          <p:nvPr/>
        </p:nvSpPr>
        <p:spPr>
          <a:xfrm>
            <a:off x="4396902" y="1127760"/>
            <a:ext cx="6707221" cy="646331"/>
          </a:xfrm>
          <a:prstGeom prst="rect">
            <a:avLst/>
          </a:prstGeom>
          <a:solidFill>
            <a:srgbClr val="2F3293"/>
          </a:solidFill>
        </p:spPr>
        <p:txBody>
          <a:bodyPr wrap="square" rtlCol="0">
            <a:spAutoFit/>
          </a:bodyPr>
          <a:lstStyle/>
          <a:p>
            <a:r>
              <a:rPr lang="en-GB" sz="3600" b="1" dirty="0">
                <a:solidFill>
                  <a:schemeClr val="bg1"/>
                </a:solidFill>
              </a:rPr>
              <a:t>2-pronged approach</a:t>
            </a:r>
          </a:p>
        </p:txBody>
      </p:sp>
      <p:sp>
        <p:nvSpPr>
          <p:cNvPr id="15" name="TextBox 14">
            <a:extLst>
              <a:ext uri="{FF2B5EF4-FFF2-40B4-BE49-F238E27FC236}">
                <a16:creationId xmlns:a16="http://schemas.microsoft.com/office/drawing/2014/main" id="{22162AE8-3CF8-4486-8512-0BB098A3C3FC}"/>
              </a:ext>
            </a:extLst>
          </p:cNvPr>
          <p:cNvSpPr txBox="1"/>
          <p:nvPr/>
        </p:nvSpPr>
        <p:spPr>
          <a:xfrm>
            <a:off x="4396901" y="1872601"/>
            <a:ext cx="7704307" cy="954107"/>
          </a:xfrm>
          <a:prstGeom prst="rect">
            <a:avLst/>
          </a:prstGeom>
          <a:noFill/>
        </p:spPr>
        <p:txBody>
          <a:bodyPr wrap="square" rtlCol="0">
            <a:spAutoFit/>
          </a:bodyPr>
          <a:lstStyle/>
          <a:p>
            <a:pPr marL="514350" indent="-514350">
              <a:buAutoNum type="arabicPeriod"/>
            </a:pPr>
            <a:r>
              <a:rPr lang="en-GB" sz="2800" dirty="0"/>
              <a:t>Asses thermal preferences of selected finfish</a:t>
            </a:r>
          </a:p>
          <a:p>
            <a:pPr marL="514350" indent="-514350">
              <a:buAutoNum type="arabicPeriod"/>
            </a:pPr>
            <a:r>
              <a:rPr lang="en-GB" sz="2800" dirty="0"/>
              <a:t>Model possible effects of future CC</a:t>
            </a:r>
          </a:p>
        </p:txBody>
      </p:sp>
      <p:sp>
        <p:nvSpPr>
          <p:cNvPr id="8" name="TextBox 7">
            <a:extLst>
              <a:ext uri="{FF2B5EF4-FFF2-40B4-BE49-F238E27FC236}">
                <a16:creationId xmlns:a16="http://schemas.microsoft.com/office/drawing/2014/main" id="{954FA800-DDC8-67F8-94E1-23F2AB15DDF5}"/>
              </a:ext>
            </a:extLst>
          </p:cNvPr>
          <p:cNvSpPr txBox="1"/>
          <p:nvPr/>
        </p:nvSpPr>
        <p:spPr>
          <a:xfrm>
            <a:off x="4734183" y="3751473"/>
            <a:ext cx="7704307" cy="1938992"/>
          </a:xfrm>
          <a:prstGeom prst="rect">
            <a:avLst/>
          </a:prstGeom>
          <a:noFill/>
        </p:spPr>
        <p:txBody>
          <a:bodyPr wrap="square" rtlCol="0">
            <a:spAutoFit/>
          </a:bodyPr>
          <a:lstStyle/>
          <a:p>
            <a:pPr marL="571500" indent="-571500">
              <a:buFont typeface="Courier New" panose="02070309020205020404" pitchFamily="49" charset="0"/>
              <a:buChar char="o"/>
            </a:pPr>
            <a:r>
              <a:rPr lang="en-GB" sz="6000" dirty="0"/>
              <a:t>What fish </a:t>
            </a:r>
            <a:r>
              <a:rPr lang="en-GB" sz="6000" b="1" dirty="0">
                <a:solidFill>
                  <a:srgbClr val="00B050"/>
                </a:solidFill>
              </a:rPr>
              <a:t>prefer</a:t>
            </a:r>
          </a:p>
          <a:p>
            <a:pPr marL="571500" indent="-571500">
              <a:buFont typeface="Courier New" panose="02070309020205020404" pitchFamily="49" charset="0"/>
              <a:buChar char="o"/>
            </a:pPr>
            <a:r>
              <a:rPr lang="en-GB" sz="6000" dirty="0"/>
              <a:t>What is </a:t>
            </a:r>
            <a:r>
              <a:rPr lang="en-GB" sz="6000" b="1" dirty="0">
                <a:solidFill>
                  <a:srgbClr val="FF0000"/>
                </a:solidFill>
              </a:rPr>
              <a:t>available</a:t>
            </a:r>
          </a:p>
        </p:txBody>
      </p:sp>
    </p:spTree>
    <p:extLst>
      <p:ext uri="{BB962C8B-B14F-4D97-AF65-F5344CB8AC3E}">
        <p14:creationId xmlns:p14="http://schemas.microsoft.com/office/powerpoint/2010/main" val="145455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EFE79227-3900-1C38-EEDF-1845E447B2CF}"/>
              </a:ext>
            </a:extLst>
          </p:cNvPr>
          <p:cNvSpPr txBox="1"/>
          <p:nvPr/>
        </p:nvSpPr>
        <p:spPr>
          <a:xfrm>
            <a:off x="1073256" y="712786"/>
            <a:ext cx="10086399" cy="646331"/>
          </a:xfrm>
          <a:prstGeom prst="rect">
            <a:avLst/>
          </a:prstGeom>
          <a:solidFill>
            <a:srgbClr val="2F329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Large individual variation in thermal preferences</a:t>
            </a:r>
          </a:p>
        </p:txBody>
      </p:sp>
      <p:sp>
        <p:nvSpPr>
          <p:cNvPr id="34" name="Rectangle 33">
            <a:extLst>
              <a:ext uri="{FF2B5EF4-FFF2-40B4-BE49-F238E27FC236}">
                <a16:creationId xmlns:a16="http://schemas.microsoft.com/office/drawing/2014/main" id="{C97639C7-2CAB-AE8E-5964-9D0E3DE9BE36}"/>
              </a:ext>
            </a:extLst>
          </p:cNvPr>
          <p:cNvSpPr/>
          <p:nvPr/>
        </p:nvSpPr>
        <p:spPr>
          <a:xfrm>
            <a:off x="651020" y="6067032"/>
            <a:ext cx="11110259" cy="615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8" name="Straight Arrow Connector 37">
            <a:extLst>
              <a:ext uri="{FF2B5EF4-FFF2-40B4-BE49-F238E27FC236}">
                <a16:creationId xmlns:a16="http://schemas.microsoft.com/office/drawing/2014/main" id="{9A1E87CD-2CE4-452B-DEBD-7504D9958C13}"/>
              </a:ext>
            </a:extLst>
          </p:cNvPr>
          <p:cNvCxnSpPr>
            <a:cxnSpLocks/>
          </p:cNvCxnSpPr>
          <p:nvPr/>
        </p:nvCxnSpPr>
        <p:spPr>
          <a:xfrm>
            <a:off x="9870142" y="2053160"/>
            <a:ext cx="0" cy="299421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39A9F165-A95A-8ED8-7C55-FBAFD5A9E74E}"/>
              </a:ext>
            </a:extLst>
          </p:cNvPr>
          <p:cNvGrpSpPr/>
          <p:nvPr/>
        </p:nvGrpSpPr>
        <p:grpSpPr>
          <a:xfrm>
            <a:off x="1055679" y="1711460"/>
            <a:ext cx="11136321" cy="5092429"/>
            <a:chOff x="1300808" y="1604958"/>
            <a:chExt cx="11136321" cy="5092429"/>
          </a:xfrm>
        </p:grpSpPr>
        <p:sp>
          <p:nvSpPr>
            <p:cNvPr id="33" name="TextBox 32">
              <a:extLst>
                <a:ext uri="{FF2B5EF4-FFF2-40B4-BE49-F238E27FC236}">
                  <a16:creationId xmlns:a16="http://schemas.microsoft.com/office/drawing/2014/main" id="{7A73E7F8-EC8F-9D52-A3BE-4037ACC794B9}"/>
                </a:ext>
              </a:extLst>
            </p:cNvPr>
            <p:cNvSpPr txBox="1"/>
            <p:nvPr/>
          </p:nvSpPr>
          <p:spPr>
            <a:xfrm>
              <a:off x="10306295" y="3723258"/>
              <a:ext cx="2130834" cy="502702"/>
            </a:xfrm>
            <a:prstGeom prst="rect">
              <a:avLst/>
            </a:prstGeom>
            <a:noFill/>
          </p:spPr>
          <p:txBody>
            <a:bodyPr wrap="square" rtlCol="0">
              <a:spAutoFit/>
            </a:bodyPr>
            <a:lstStyle/>
            <a:p>
              <a:pPr marL="0" marR="0" lvl="0" indent="0" algn="l" defTabSz="457200" rtl="0" eaLnBrk="1" fontAlgn="auto" latinLnBrk="0" hangingPunct="1">
                <a:lnSpc>
                  <a:spcPts val="32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a:t>
              </a: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4ºC diff</a:t>
              </a:r>
              <a:endParaRPr kumimoji="0" lang="es-E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F822529-901C-02E2-4E09-19322B28D8C4}"/>
                </a:ext>
              </a:extLst>
            </p:cNvPr>
            <p:cNvPicPr>
              <a:picLocks noChangeAspect="1"/>
            </p:cNvPicPr>
            <p:nvPr/>
          </p:nvPicPr>
          <p:blipFill rotWithShape="1">
            <a:blip r:embed="rId2"/>
            <a:srcRect l="610" t="4404" r="2978" b="801"/>
            <a:stretch/>
          </p:blipFill>
          <p:spPr>
            <a:xfrm>
              <a:off x="1944985" y="1718125"/>
              <a:ext cx="8456089" cy="4623786"/>
            </a:xfrm>
            <a:prstGeom prst="rect">
              <a:avLst/>
            </a:prstGeom>
          </p:spPr>
        </p:pic>
        <p:grpSp>
          <p:nvGrpSpPr>
            <p:cNvPr id="15" name="Group 14">
              <a:extLst>
                <a:ext uri="{FF2B5EF4-FFF2-40B4-BE49-F238E27FC236}">
                  <a16:creationId xmlns:a16="http://schemas.microsoft.com/office/drawing/2014/main" id="{C334FD73-C4AC-E4EC-C24C-853AD8FD280E}"/>
                </a:ext>
              </a:extLst>
            </p:cNvPr>
            <p:cNvGrpSpPr/>
            <p:nvPr/>
          </p:nvGrpSpPr>
          <p:grpSpPr>
            <a:xfrm>
              <a:off x="2366614" y="4840675"/>
              <a:ext cx="1435713" cy="1210791"/>
              <a:chOff x="1511014" y="4840828"/>
              <a:chExt cx="1435713" cy="1210791"/>
            </a:xfrm>
          </p:grpSpPr>
          <p:cxnSp>
            <p:nvCxnSpPr>
              <p:cNvPr id="5" name="Straight Arrow Connector 4">
                <a:extLst>
                  <a:ext uri="{FF2B5EF4-FFF2-40B4-BE49-F238E27FC236}">
                    <a16:creationId xmlns:a16="http://schemas.microsoft.com/office/drawing/2014/main" id="{C5AD2AFC-8AD9-8CBB-39E8-F7773B6F33D0}"/>
                  </a:ext>
                </a:extLst>
              </p:cNvPr>
              <p:cNvCxnSpPr>
                <a:cxnSpLocks/>
              </p:cNvCxnSpPr>
              <p:nvPr/>
            </p:nvCxnSpPr>
            <p:spPr>
              <a:xfrm>
                <a:off x="2769956" y="5251923"/>
                <a:ext cx="0" cy="79969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A69BCBC-4F53-4A92-8C16-B524CFD77FE0}"/>
                  </a:ext>
                </a:extLst>
              </p:cNvPr>
              <p:cNvSpPr txBox="1"/>
              <p:nvPr/>
            </p:nvSpPr>
            <p:spPr>
              <a:xfrm>
                <a:off x="1511014" y="4840828"/>
                <a:ext cx="1435713" cy="502702"/>
              </a:xfrm>
              <a:prstGeom prst="rect">
                <a:avLst/>
              </a:prstGeom>
              <a:noFill/>
            </p:spPr>
            <p:txBody>
              <a:bodyPr wrap="square" rtlCol="0">
                <a:spAutoFit/>
              </a:bodyPr>
              <a:lstStyle/>
              <a:p>
                <a:pPr marL="0" marR="0" lvl="0" indent="0" algn="l" defTabSz="457200" rtl="0" eaLnBrk="1" fontAlgn="auto" latinLnBrk="0" hangingPunct="1">
                  <a:lnSpc>
                    <a:spcPts val="32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&lt;4 hrs</a:t>
                </a:r>
                <a:endParaRPr kumimoji="0" lang="es-E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8" name="TextBox 7">
              <a:extLst>
                <a:ext uri="{FF2B5EF4-FFF2-40B4-BE49-F238E27FC236}">
                  <a16:creationId xmlns:a16="http://schemas.microsoft.com/office/drawing/2014/main" id="{89860B09-4E5B-FCD1-3504-6AA9E9FB3CF3}"/>
                </a:ext>
              </a:extLst>
            </p:cNvPr>
            <p:cNvSpPr txBox="1"/>
            <p:nvPr/>
          </p:nvSpPr>
          <p:spPr>
            <a:xfrm>
              <a:off x="5037082" y="6194685"/>
              <a:ext cx="2424820" cy="502702"/>
            </a:xfrm>
            <a:prstGeom prst="rect">
              <a:avLst/>
            </a:prstGeom>
            <a:solidFill>
              <a:schemeClr val="bg1"/>
            </a:solidFill>
          </p:spPr>
          <p:txBody>
            <a:bodyPr wrap="square" rtlCol="0">
              <a:spAutoFit/>
            </a:bodyPr>
            <a:lstStyle/>
            <a:p>
              <a:pPr marL="0" marR="0" lvl="0" indent="0" algn="l" defTabSz="457200" rtl="0" eaLnBrk="1" fontAlgn="auto" latinLnBrk="0" hangingPunct="1">
                <a:lnSpc>
                  <a:spcPts val="32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Time (hrs)</a:t>
              </a:r>
              <a:endPar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1E6C4DAD-6160-A3B6-22D1-A8BD55D1F124}"/>
                </a:ext>
              </a:extLst>
            </p:cNvPr>
            <p:cNvSpPr txBox="1"/>
            <p:nvPr/>
          </p:nvSpPr>
          <p:spPr>
            <a:xfrm>
              <a:off x="8275491" y="1648735"/>
              <a:ext cx="2615701" cy="502702"/>
            </a:xfrm>
            <a:prstGeom prst="rect">
              <a:avLst/>
            </a:prstGeom>
            <a:noFill/>
          </p:spPr>
          <p:txBody>
            <a:bodyPr wrap="square" rtlCol="0">
              <a:spAutoFit/>
            </a:bodyPr>
            <a:lstStyle/>
            <a:p>
              <a:pPr marL="0" marR="0" lvl="0" indent="0" algn="l" defTabSz="457200" rtl="0" eaLnBrk="1" fontAlgn="auto" latinLnBrk="0" hangingPunct="1">
                <a:lnSpc>
                  <a:spcPts val="32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30 lumpfish</a:t>
              </a:r>
            </a:p>
          </p:txBody>
        </p:sp>
        <p:grpSp>
          <p:nvGrpSpPr>
            <p:cNvPr id="26" name="Group 25">
              <a:extLst>
                <a:ext uri="{FF2B5EF4-FFF2-40B4-BE49-F238E27FC236}">
                  <a16:creationId xmlns:a16="http://schemas.microsoft.com/office/drawing/2014/main" id="{73AA0028-E0CA-E7AC-78C9-04B82A4BFA3E}"/>
                </a:ext>
              </a:extLst>
            </p:cNvPr>
            <p:cNvGrpSpPr/>
            <p:nvPr/>
          </p:nvGrpSpPr>
          <p:grpSpPr>
            <a:xfrm>
              <a:off x="1300808" y="1604958"/>
              <a:ext cx="1070409" cy="4651693"/>
              <a:chOff x="1300808" y="1604958"/>
              <a:chExt cx="1070409" cy="4651693"/>
            </a:xfrm>
          </p:grpSpPr>
          <p:sp>
            <p:nvSpPr>
              <p:cNvPr id="36" name="TextBox 35">
                <a:extLst>
                  <a:ext uri="{FF2B5EF4-FFF2-40B4-BE49-F238E27FC236}">
                    <a16:creationId xmlns:a16="http://schemas.microsoft.com/office/drawing/2014/main" id="{2133DCD9-A019-7235-D249-7E8DEE76359D}"/>
                  </a:ext>
                </a:extLst>
              </p:cNvPr>
              <p:cNvSpPr txBox="1"/>
              <p:nvPr/>
            </p:nvSpPr>
            <p:spPr>
              <a:xfrm rot="16200000">
                <a:off x="-316629" y="3469427"/>
                <a:ext cx="3737576" cy="502702"/>
              </a:xfrm>
              <a:prstGeom prst="rect">
                <a:avLst/>
              </a:prstGeom>
              <a:solidFill>
                <a:schemeClr val="bg1"/>
              </a:solidFill>
            </p:spPr>
            <p:txBody>
              <a:bodyPr wrap="square" rtlCol="0">
                <a:spAutoFit/>
              </a:bodyPr>
              <a:lstStyle/>
              <a:p>
                <a:pPr marL="0" marR="0" lvl="0" indent="0" algn="l" defTabSz="457200" rtl="0" eaLnBrk="1" fontAlgn="auto" latinLnBrk="0" hangingPunct="1">
                  <a:lnSpc>
                    <a:spcPts val="32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Temperature (ºC)</a:t>
                </a:r>
                <a:endParaRPr kumimoji="0" lang="es-E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1B0FD87-1268-71C0-0662-11E1835CB996}"/>
                  </a:ext>
                </a:extLst>
              </p:cNvPr>
              <p:cNvSpPr txBox="1"/>
              <p:nvPr/>
            </p:nvSpPr>
            <p:spPr>
              <a:xfrm>
                <a:off x="1850668" y="1604958"/>
                <a:ext cx="502704" cy="410369"/>
              </a:xfrm>
              <a:prstGeom prst="rect">
                <a:avLst/>
              </a:prstGeom>
              <a:solidFill>
                <a:schemeClr val="bg1"/>
              </a:solidFill>
            </p:spPr>
            <p:txBody>
              <a:bodyPr wrap="square" lIns="0" tIns="0" rIns="0" bIns="0" rtlCol="0">
                <a:spAutoFit/>
              </a:bodyPr>
              <a:lstStyle/>
              <a:p>
                <a:pPr marL="0" marR="0" lvl="0" indent="0" algn="r" defTabSz="457200" rtl="0" eaLnBrk="1" fontAlgn="auto" latinLnBrk="0" hangingPunct="1">
                  <a:lnSpc>
                    <a:spcPts val="32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25</a:t>
                </a:r>
              </a:p>
            </p:txBody>
          </p:sp>
          <p:sp>
            <p:nvSpPr>
              <p:cNvPr id="12" name="TextBox 11">
                <a:extLst>
                  <a:ext uri="{FF2B5EF4-FFF2-40B4-BE49-F238E27FC236}">
                    <a16:creationId xmlns:a16="http://schemas.microsoft.com/office/drawing/2014/main" id="{837951EB-0B0B-2D50-2020-AE8293FD470B}"/>
                  </a:ext>
                </a:extLst>
              </p:cNvPr>
              <p:cNvSpPr txBox="1"/>
              <p:nvPr/>
            </p:nvSpPr>
            <p:spPr>
              <a:xfrm>
                <a:off x="1843785" y="2417614"/>
                <a:ext cx="502704" cy="410369"/>
              </a:xfrm>
              <a:prstGeom prst="rect">
                <a:avLst/>
              </a:prstGeom>
              <a:solidFill>
                <a:schemeClr val="bg1"/>
              </a:solidFill>
            </p:spPr>
            <p:txBody>
              <a:bodyPr wrap="square" lIns="0" tIns="0" rIns="0" bIns="0" rtlCol="0">
                <a:spAutoFit/>
              </a:bodyPr>
              <a:lstStyle/>
              <a:p>
                <a:pPr marL="0" marR="0" lvl="0" indent="0" algn="r" defTabSz="457200" rtl="0" eaLnBrk="1" fontAlgn="auto" latinLnBrk="0" hangingPunct="1">
                  <a:lnSpc>
                    <a:spcPts val="32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20</a:t>
                </a:r>
              </a:p>
            </p:txBody>
          </p:sp>
          <p:sp>
            <p:nvSpPr>
              <p:cNvPr id="13" name="TextBox 12">
                <a:extLst>
                  <a:ext uri="{FF2B5EF4-FFF2-40B4-BE49-F238E27FC236}">
                    <a16:creationId xmlns:a16="http://schemas.microsoft.com/office/drawing/2014/main" id="{65E72D67-890C-8C9B-3F89-67FADE0442DF}"/>
                  </a:ext>
                </a:extLst>
              </p:cNvPr>
              <p:cNvSpPr txBox="1"/>
              <p:nvPr/>
            </p:nvSpPr>
            <p:spPr>
              <a:xfrm>
                <a:off x="1843785" y="3310409"/>
                <a:ext cx="502704" cy="820738"/>
              </a:xfrm>
              <a:prstGeom prst="rect">
                <a:avLst/>
              </a:prstGeom>
              <a:solidFill>
                <a:schemeClr val="bg1"/>
              </a:solidFill>
            </p:spPr>
            <p:txBody>
              <a:bodyPr wrap="square" lIns="0" tIns="0" rIns="0" bIns="0" rtlCol="0">
                <a:spAutoFit/>
              </a:bodyPr>
              <a:lstStyle/>
              <a:p>
                <a:pPr marL="0" marR="0" lvl="0" indent="0" algn="r" defTabSz="457200" rtl="0" eaLnBrk="1" fontAlgn="auto" latinLnBrk="0" hangingPunct="1">
                  <a:lnSpc>
                    <a:spcPts val="32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15</a:t>
                </a:r>
              </a:p>
              <a:p>
                <a:pPr marL="0" marR="0" lvl="0" indent="0" algn="r" defTabSz="457200" rtl="0" eaLnBrk="1" fontAlgn="auto" latinLnBrk="0" hangingPunct="1">
                  <a:lnSpc>
                    <a:spcPts val="32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12ECF190-14C5-D077-4219-7F381FE89626}"/>
                  </a:ext>
                </a:extLst>
              </p:cNvPr>
              <p:cNvSpPr txBox="1"/>
              <p:nvPr/>
            </p:nvSpPr>
            <p:spPr>
              <a:xfrm>
                <a:off x="1843785" y="4094578"/>
                <a:ext cx="502704" cy="410369"/>
              </a:xfrm>
              <a:prstGeom prst="rect">
                <a:avLst/>
              </a:prstGeom>
              <a:solidFill>
                <a:schemeClr val="bg1"/>
              </a:solidFill>
            </p:spPr>
            <p:txBody>
              <a:bodyPr wrap="square" lIns="0" tIns="0" rIns="0" bIns="0" rtlCol="0">
                <a:spAutoFit/>
              </a:bodyPr>
              <a:lstStyle/>
              <a:p>
                <a:pPr marL="0" marR="0" lvl="0" indent="0" algn="r" defTabSz="457200" rtl="0" eaLnBrk="1" fontAlgn="auto" latinLnBrk="0" hangingPunct="1">
                  <a:lnSpc>
                    <a:spcPts val="32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a:t>
                </a:r>
              </a:p>
            </p:txBody>
          </p:sp>
          <p:sp>
            <p:nvSpPr>
              <p:cNvPr id="17" name="TextBox 16">
                <a:extLst>
                  <a:ext uri="{FF2B5EF4-FFF2-40B4-BE49-F238E27FC236}">
                    <a16:creationId xmlns:a16="http://schemas.microsoft.com/office/drawing/2014/main" id="{03D7B3EC-E5A0-6E2F-4EE8-BA6A4F62283E}"/>
                  </a:ext>
                </a:extLst>
              </p:cNvPr>
              <p:cNvSpPr txBox="1"/>
              <p:nvPr/>
            </p:nvSpPr>
            <p:spPr>
              <a:xfrm>
                <a:off x="1845122" y="4993795"/>
                <a:ext cx="502704" cy="410369"/>
              </a:xfrm>
              <a:prstGeom prst="rect">
                <a:avLst/>
              </a:prstGeom>
              <a:solidFill>
                <a:schemeClr val="bg1"/>
              </a:solidFill>
            </p:spPr>
            <p:txBody>
              <a:bodyPr wrap="square" lIns="0" tIns="0" rIns="0" bIns="0" rtlCol="0">
                <a:spAutoFit/>
              </a:bodyPr>
              <a:lstStyle/>
              <a:p>
                <a:pPr marL="0" marR="0" lvl="0" indent="0" algn="r" defTabSz="457200" rtl="0" eaLnBrk="1" fontAlgn="auto" latinLnBrk="0" hangingPunct="1">
                  <a:lnSpc>
                    <a:spcPts val="32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a:t>
                </a:r>
              </a:p>
            </p:txBody>
          </p:sp>
          <p:sp>
            <p:nvSpPr>
              <p:cNvPr id="19" name="TextBox 18">
                <a:extLst>
                  <a:ext uri="{FF2B5EF4-FFF2-40B4-BE49-F238E27FC236}">
                    <a16:creationId xmlns:a16="http://schemas.microsoft.com/office/drawing/2014/main" id="{B3BD54E6-C1A5-6276-8A76-7758804DA181}"/>
                  </a:ext>
                </a:extLst>
              </p:cNvPr>
              <p:cNvSpPr txBox="1"/>
              <p:nvPr/>
            </p:nvSpPr>
            <p:spPr>
              <a:xfrm>
                <a:off x="1868513" y="5846282"/>
                <a:ext cx="502704" cy="410369"/>
              </a:xfrm>
              <a:prstGeom prst="rect">
                <a:avLst/>
              </a:prstGeom>
              <a:solidFill>
                <a:schemeClr val="bg1"/>
              </a:solidFill>
            </p:spPr>
            <p:txBody>
              <a:bodyPr wrap="square" lIns="0" tIns="0" rIns="0" bIns="0" rtlCol="0">
                <a:spAutoFit/>
              </a:bodyPr>
              <a:lstStyle/>
              <a:p>
                <a:pPr marL="0" marR="0" lvl="0" indent="0" algn="r" defTabSz="457200" rtl="0" eaLnBrk="1" fontAlgn="auto" latinLnBrk="0" hangingPunct="1">
                  <a:lnSpc>
                    <a:spcPts val="32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0</a:t>
                </a:r>
              </a:p>
            </p:txBody>
          </p:sp>
        </p:grpSp>
        <p:cxnSp>
          <p:nvCxnSpPr>
            <p:cNvPr id="24" name="Straight Arrow Connector 23">
              <a:extLst>
                <a:ext uri="{FF2B5EF4-FFF2-40B4-BE49-F238E27FC236}">
                  <a16:creationId xmlns:a16="http://schemas.microsoft.com/office/drawing/2014/main" id="{AB045307-436D-BC39-144F-56782FE35ED5}"/>
                </a:ext>
              </a:extLst>
            </p:cNvPr>
            <p:cNvCxnSpPr>
              <a:cxnSpLocks/>
            </p:cNvCxnSpPr>
            <p:nvPr/>
          </p:nvCxnSpPr>
          <p:spPr>
            <a:xfrm>
              <a:off x="10335645" y="2827983"/>
              <a:ext cx="0" cy="2370996"/>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5238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FF2AD51-CD72-479D-D33A-FA2AE6D3413D}"/>
              </a:ext>
            </a:extLst>
          </p:cNvPr>
          <p:cNvSpPr txBox="1"/>
          <p:nvPr/>
        </p:nvSpPr>
        <p:spPr>
          <a:xfrm>
            <a:off x="1984188" y="288535"/>
            <a:ext cx="8474636" cy="646331"/>
          </a:xfrm>
          <a:prstGeom prst="rect">
            <a:avLst/>
          </a:prstGeom>
          <a:solidFill>
            <a:srgbClr val="2F329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Thermal niche lumpfish</a:t>
            </a:r>
          </a:p>
        </p:txBody>
      </p:sp>
      <p:grpSp>
        <p:nvGrpSpPr>
          <p:cNvPr id="10" name="Group 9">
            <a:extLst>
              <a:ext uri="{FF2B5EF4-FFF2-40B4-BE49-F238E27FC236}">
                <a16:creationId xmlns:a16="http://schemas.microsoft.com/office/drawing/2014/main" id="{83A18D92-6601-70AA-7947-84FCE2DDC4B6}"/>
              </a:ext>
            </a:extLst>
          </p:cNvPr>
          <p:cNvGrpSpPr/>
          <p:nvPr/>
        </p:nvGrpSpPr>
        <p:grpSpPr>
          <a:xfrm>
            <a:off x="1758784" y="1241214"/>
            <a:ext cx="8992726" cy="5549994"/>
            <a:chOff x="2069561" y="1181449"/>
            <a:chExt cx="8992726" cy="5549994"/>
          </a:xfrm>
        </p:grpSpPr>
        <p:pic>
          <p:nvPicPr>
            <p:cNvPr id="5" name="Picture 4">
              <a:extLst>
                <a:ext uri="{FF2B5EF4-FFF2-40B4-BE49-F238E27FC236}">
                  <a16:creationId xmlns:a16="http://schemas.microsoft.com/office/drawing/2014/main" id="{3A6AC4FF-95AE-64D7-2CD0-C025475F738B}"/>
                </a:ext>
              </a:extLst>
            </p:cNvPr>
            <p:cNvPicPr>
              <a:picLocks noChangeAspect="1"/>
            </p:cNvPicPr>
            <p:nvPr/>
          </p:nvPicPr>
          <p:blipFill rotWithShape="1">
            <a:blip r:embed="rId2"/>
            <a:srcRect l="996" t="1649" r="1029" b="2352"/>
            <a:stretch/>
          </p:blipFill>
          <p:spPr>
            <a:xfrm>
              <a:off x="2069561" y="1522445"/>
              <a:ext cx="7817359" cy="5208998"/>
            </a:xfrm>
            <a:prstGeom prst="rect">
              <a:avLst/>
            </a:prstGeom>
            <a:ln>
              <a:noFill/>
            </a:ln>
          </p:spPr>
        </p:pic>
        <p:cxnSp>
          <p:nvCxnSpPr>
            <p:cNvPr id="17" name="Straight Arrow Connector 16">
              <a:extLst>
                <a:ext uri="{FF2B5EF4-FFF2-40B4-BE49-F238E27FC236}">
                  <a16:creationId xmlns:a16="http://schemas.microsoft.com/office/drawing/2014/main" id="{2A548940-D4E5-6CC1-4846-0DDE63F3BBDD}"/>
                </a:ext>
              </a:extLst>
            </p:cNvPr>
            <p:cNvCxnSpPr>
              <a:cxnSpLocks/>
            </p:cNvCxnSpPr>
            <p:nvPr/>
          </p:nvCxnSpPr>
          <p:spPr>
            <a:xfrm>
              <a:off x="6127653" y="1974952"/>
              <a:ext cx="3608018"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9ACF6F8-0112-EA2C-F0FE-ECE831598418}"/>
                </a:ext>
              </a:extLst>
            </p:cNvPr>
            <p:cNvCxnSpPr>
              <a:cxnSpLocks/>
            </p:cNvCxnSpPr>
            <p:nvPr/>
          </p:nvCxnSpPr>
          <p:spPr>
            <a:xfrm>
              <a:off x="3071906" y="1974952"/>
              <a:ext cx="2958353"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E434082-37A2-27EB-10C5-13EDD0DF4BB1}"/>
                </a:ext>
              </a:extLst>
            </p:cNvPr>
            <p:cNvSpPr txBox="1"/>
            <p:nvPr/>
          </p:nvSpPr>
          <p:spPr>
            <a:xfrm>
              <a:off x="6364914" y="1233708"/>
              <a:ext cx="3660881" cy="6685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en-GB"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thermophilic</a:t>
              </a:r>
              <a:endParaRPr kumimoji="0" lang="es-E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89E4932D-7C84-9B49-C5B4-33CCDED98E61}"/>
                </a:ext>
              </a:extLst>
            </p:cNvPr>
            <p:cNvSpPr txBox="1"/>
            <p:nvPr/>
          </p:nvSpPr>
          <p:spPr>
            <a:xfrm>
              <a:off x="3186906" y="1181449"/>
              <a:ext cx="3660881" cy="6685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en-GB" sz="3200" b="0"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mn-cs"/>
                </a:rPr>
                <a:t>psychrophilic</a:t>
              </a:r>
              <a:endParaRPr kumimoji="0" lang="es-ES" sz="3200" b="1"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B0C454B4-2F1A-7342-4B7C-4076E75440FB}"/>
                </a:ext>
              </a:extLst>
            </p:cNvPr>
            <p:cNvSpPr txBox="1"/>
            <p:nvPr/>
          </p:nvSpPr>
          <p:spPr>
            <a:xfrm>
              <a:off x="7401406" y="2047666"/>
              <a:ext cx="36608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en-GB"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&gt;10</a:t>
              </a:r>
              <a:r>
                <a:rPr kumimoji="0" lang="es-E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ºC</a:t>
              </a:r>
              <a:endParaRPr kumimoji="0" lang="es-E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3" name="TextBox 22">
              <a:extLst>
                <a:ext uri="{FF2B5EF4-FFF2-40B4-BE49-F238E27FC236}">
                  <a16:creationId xmlns:a16="http://schemas.microsoft.com/office/drawing/2014/main" id="{A289E758-1DCD-C97A-BDCE-E8DCC2BC8FB0}"/>
                </a:ext>
              </a:extLst>
            </p:cNvPr>
            <p:cNvSpPr txBox="1"/>
            <p:nvPr/>
          </p:nvSpPr>
          <p:spPr>
            <a:xfrm>
              <a:off x="3740525" y="2073694"/>
              <a:ext cx="3660881"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E58C4"/>
                  </a:solidFill>
                  <a:effectLst/>
                  <a:uLnTx/>
                  <a:uFillTx/>
                  <a:latin typeface="arial" panose="020B0604020202020204" pitchFamily="34" charset="0"/>
                  <a:ea typeface="+mn-ea"/>
                  <a:cs typeface="+mn-cs"/>
                </a:rPr>
                <a:t> </a:t>
              </a:r>
              <a:r>
                <a:rPr kumimoji="0" lang="en-GB" sz="3200" b="0" i="0" u="none" strike="noStrike" kern="1200" cap="none" spc="0" normalizeH="0" baseline="0" noProof="0" dirty="0">
                  <a:ln>
                    <a:noFill/>
                  </a:ln>
                  <a:solidFill>
                    <a:srgbClr val="0E58C4"/>
                  </a:solidFill>
                  <a:effectLst/>
                  <a:uLnTx/>
                  <a:uFillTx/>
                  <a:latin typeface="Arial" panose="020B0604020202020204" pitchFamily="34" charset="0"/>
                  <a:ea typeface="+mn-ea"/>
                  <a:cs typeface="Arial" panose="020B0604020202020204" pitchFamily="34" charset="0"/>
                </a:rPr>
                <a:t>&lt;10</a:t>
              </a:r>
              <a:r>
                <a:rPr kumimoji="0" lang="es-ES" sz="3200" b="0" i="0" u="none" strike="noStrike" kern="1200" cap="none" spc="0" normalizeH="0" baseline="0" noProof="0" dirty="0" err="1">
                  <a:ln>
                    <a:noFill/>
                  </a:ln>
                  <a:solidFill>
                    <a:srgbClr val="0E58C4"/>
                  </a:solidFill>
                  <a:effectLst/>
                  <a:uLnTx/>
                  <a:uFillTx/>
                  <a:latin typeface="Arial" panose="020B0604020202020204" pitchFamily="34" charset="0"/>
                  <a:ea typeface="+mn-ea"/>
                  <a:cs typeface="Arial" panose="020B0604020202020204" pitchFamily="34" charset="0"/>
                </a:rPr>
                <a:t>ºC</a:t>
              </a:r>
              <a:endParaRPr kumimoji="0" lang="es-ES" sz="3200" b="0" i="0" u="none" strike="noStrike" kern="1200" cap="none" spc="0" normalizeH="0" baseline="0" noProof="0" dirty="0">
                <a:ln>
                  <a:noFill/>
                </a:ln>
                <a:solidFill>
                  <a:srgbClr val="0E58C4"/>
                </a:solidFill>
                <a:effectLst/>
                <a:uLnTx/>
                <a:uFillTx/>
                <a:latin typeface="Arial" panose="020B0604020202020204" pitchFamily="34" charset="0"/>
                <a:ea typeface="+mn-ea"/>
                <a:cs typeface="Arial" panose="020B0604020202020204" pitchFamily="34" charset="0"/>
              </a:endParaRPr>
            </a:p>
          </p:txBody>
        </p:sp>
      </p:grpSp>
      <p:pic>
        <p:nvPicPr>
          <p:cNvPr id="2" name="Picture 4" descr="Greenland lumpfish - MSC Fisheries">
            <a:extLst>
              <a:ext uri="{FF2B5EF4-FFF2-40B4-BE49-F238E27FC236}">
                <a16:creationId xmlns:a16="http://schemas.microsoft.com/office/drawing/2014/main" id="{58D3CF04-7E13-1396-5881-690D19DB6E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11750"/>
          <a:stretch/>
        </p:blipFill>
        <p:spPr bwMode="auto">
          <a:xfrm flipH="1">
            <a:off x="9786378" y="1558668"/>
            <a:ext cx="1937147" cy="100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68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468475" y="728242"/>
            <a:ext cx="3200400" cy="2286000"/>
          </a:xfrm>
        </p:spPr>
        <p:txBody>
          <a:bodyPr>
            <a:normAutofit fontScale="90000"/>
          </a:bodyPr>
          <a:lstStyle/>
          <a:p>
            <a:r>
              <a:rPr lang="en-GB" sz="5000" b="1" dirty="0"/>
              <a:t>Results</a:t>
            </a:r>
            <a:r>
              <a:rPr lang="en-GB" sz="4500" b="1" dirty="0"/>
              <a:t/>
            </a:r>
            <a:br>
              <a:rPr lang="en-GB" sz="4500" b="1" dirty="0"/>
            </a:br>
            <a:r>
              <a:rPr lang="en-GB" sz="4500" b="1" dirty="0"/>
              <a:t/>
            </a:r>
            <a:br>
              <a:rPr lang="en-GB" sz="4500" b="1" dirty="0"/>
            </a:br>
            <a:r>
              <a:rPr lang="en-GB" sz="4500" b="1" dirty="0"/>
              <a:t>n = 30 wrasse</a:t>
            </a:r>
          </a:p>
        </p:txBody>
      </p:sp>
      <p:sp>
        <p:nvSpPr>
          <p:cNvPr id="12" name="TextBox 11">
            <a:extLst>
              <a:ext uri="{FF2B5EF4-FFF2-40B4-BE49-F238E27FC236}">
                <a16:creationId xmlns:a16="http://schemas.microsoft.com/office/drawing/2014/main" id="{FE248124-DA65-068D-BED0-8C157D31FEE6}"/>
              </a:ext>
            </a:extLst>
          </p:cNvPr>
          <p:cNvSpPr txBox="1"/>
          <p:nvPr/>
        </p:nvSpPr>
        <p:spPr>
          <a:xfrm>
            <a:off x="4293535" y="469910"/>
            <a:ext cx="4240867" cy="646331"/>
          </a:xfrm>
          <a:prstGeom prst="rect">
            <a:avLst/>
          </a:prstGeom>
          <a:solidFill>
            <a:srgbClr val="2F329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alibri"/>
                <a:ea typeface="+mn-ea"/>
                <a:cs typeface="+mn-cs"/>
              </a:rPr>
              <a:t>Thermal preferences</a:t>
            </a:r>
          </a:p>
        </p:txBody>
      </p:sp>
      <p:pic>
        <p:nvPicPr>
          <p:cNvPr id="6" name="Picture 5">
            <a:extLst>
              <a:ext uri="{FF2B5EF4-FFF2-40B4-BE49-F238E27FC236}">
                <a16:creationId xmlns:a16="http://schemas.microsoft.com/office/drawing/2014/main" id="{2DE262DB-0730-9C61-99AB-4A3BCB62CCA5}"/>
              </a:ext>
            </a:extLst>
          </p:cNvPr>
          <p:cNvPicPr>
            <a:picLocks noChangeAspect="1"/>
          </p:cNvPicPr>
          <p:nvPr/>
        </p:nvPicPr>
        <p:blipFill>
          <a:blip r:embed="rId2"/>
          <a:stretch>
            <a:fillRect/>
          </a:stretch>
        </p:blipFill>
        <p:spPr>
          <a:xfrm>
            <a:off x="4640360" y="1486350"/>
            <a:ext cx="5556531" cy="4945296"/>
          </a:xfrm>
          <a:prstGeom prst="rect">
            <a:avLst/>
          </a:prstGeom>
        </p:spPr>
      </p:pic>
      <p:sp>
        <p:nvSpPr>
          <p:cNvPr id="13" name="TextBox 12">
            <a:extLst>
              <a:ext uri="{FF2B5EF4-FFF2-40B4-BE49-F238E27FC236}">
                <a16:creationId xmlns:a16="http://schemas.microsoft.com/office/drawing/2014/main" id="{04C8D412-957C-F545-DB3F-5DFFBAC98296}"/>
              </a:ext>
            </a:extLst>
          </p:cNvPr>
          <p:cNvSpPr txBox="1"/>
          <p:nvPr/>
        </p:nvSpPr>
        <p:spPr>
          <a:xfrm>
            <a:off x="9043907" y="290376"/>
            <a:ext cx="2541580" cy="923330"/>
          </a:xfrm>
          <a:prstGeom prst="rect">
            <a:avLst/>
          </a:prstGeom>
          <a:noFill/>
          <a:ln w="76200">
            <a:solidFill>
              <a:srgbClr val="2F3293"/>
            </a:solidFill>
          </a:ln>
        </p:spPr>
        <p:txBody>
          <a:bodyPr wrap="square" lIns="72000" tIns="0" rIns="7200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6000" b="1" i="0" u="none" strike="noStrike" kern="1200" cap="none" spc="0" normalizeH="0" baseline="0" noProof="0" dirty="0">
                <a:ln>
                  <a:noFill/>
                </a:ln>
                <a:solidFill>
                  <a:srgbClr val="2F3293"/>
                </a:solidFill>
                <a:effectLst/>
                <a:uLnTx/>
                <a:uFillTx/>
                <a:latin typeface="Arial" panose="020B0604020202020204" pitchFamily="34" charset="0"/>
                <a:ea typeface="+mn-ea"/>
                <a:cs typeface="Arial" panose="020B0604020202020204" pitchFamily="34" charset="0"/>
              </a:rPr>
              <a:t>12.8ºC</a:t>
            </a:r>
          </a:p>
        </p:txBody>
      </p:sp>
      <p:sp>
        <p:nvSpPr>
          <p:cNvPr id="14" name="TextBox 13">
            <a:extLst>
              <a:ext uri="{FF2B5EF4-FFF2-40B4-BE49-F238E27FC236}">
                <a16:creationId xmlns:a16="http://schemas.microsoft.com/office/drawing/2014/main" id="{0CC04DCB-E60E-1BD5-4DA4-EF8B1D36E5DF}"/>
              </a:ext>
            </a:extLst>
          </p:cNvPr>
          <p:cNvSpPr txBox="1"/>
          <p:nvPr/>
        </p:nvSpPr>
        <p:spPr>
          <a:xfrm>
            <a:off x="7302810" y="1945908"/>
            <a:ext cx="1620227"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15.5 </a:t>
            </a:r>
            <a:r>
              <a:rPr kumimoji="0" lang="en-GB" sz="1800" b="1" i="0" u="none" strike="noStrike" kern="1200" cap="none" spc="0" normalizeH="0" baseline="30000" noProof="0" dirty="0">
                <a:ln>
                  <a:noFill/>
                </a:ln>
                <a:solidFill>
                  <a:srgbClr val="FF0000"/>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t>
            </a:r>
          </a:p>
        </p:txBody>
      </p:sp>
      <p:sp>
        <p:nvSpPr>
          <p:cNvPr id="15" name="TextBox 14">
            <a:extLst>
              <a:ext uri="{FF2B5EF4-FFF2-40B4-BE49-F238E27FC236}">
                <a16:creationId xmlns:a16="http://schemas.microsoft.com/office/drawing/2014/main" id="{98BD0B4F-C4A6-74A3-4F4B-8469D0FE9578}"/>
              </a:ext>
            </a:extLst>
          </p:cNvPr>
          <p:cNvSpPr txBox="1"/>
          <p:nvPr/>
        </p:nvSpPr>
        <p:spPr>
          <a:xfrm>
            <a:off x="7302810" y="3474630"/>
            <a:ext cx="1620227"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9.9 </a:t>
            </a:r>
            <a:r>
              <a:rPr kumimoji="0" lang="en-GB" sz="1800" b="1" i="0" u="none" strike="noStrike" kern="1200" cap="none" spc="0" normalizeH="0" baseline="30000" noProof="0" dirty="0">
                <a:ln>
                  <a:noFill/>
                </a:ln>
                <a:solidFill>
                  <a:srgbClr val="0070C0"/>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C</a:t>
            </a:r>
          </a:p>
        </p:txBody>
      </p:sp>
      <p:sp>
        <p:nvSpPr>
          <p:cNvPr id="16" name="TextBox 15">
            <a:extLst>
              <a:ext uri="{FF2B5EF4-FFF2-40B4-BE49-F238E27FC236}">
                <a16:creationId xmlns:a16="http://schemas.microsoft.com/office/drawing/2014/main" id="{E85209B0-A7A2-50E1-FFB1-B186C8039B3F}"/>
              </a:ext>
            </a:extLst>
          </p:cNvPr>
          <p:cNvSpPr txBox="1"/>
          <p:nvPr/>
        </p:nvSpPr>
        <p:spPr>
          <a:xfrm>
            <a:off x="9186820" y="2473104"/>
            <a:ext cx="1620227"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13.8 </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17" name="TextBox 16">
            <a:extLst>
              <a:ext uri="{FF2B5EF4-FFF2-40B4-BE49-F238E27FC236}">
                <a16:creationId xmlns:a16="http://schemas.microsoft.com/office/drawing/2014/main" id="{15755041-66BE-F0A4-B4B4-9A9181B73C39}"/>
              </a:ext>
            </a:extLst>
          </p:cNvPr>
          <p:cNvSpPr txBox="1"/>
          <p:nvPr/>
        </p:nvSpPr>
        <p:spPr>
          <a:xfrm>
            <a:off x="9172248" y="2842436"/>
            <a:ext cx="1620227" cy="3693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12.0 </a:t>
            </a:r>
            <a:r>
              <a:rPr kumimoji="0" lang="en-GB" sz="1800" b="1"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o</a:t>
            </a:r>
            <a:r>
              <a:rPr kumimoji="0" lang="en-GB"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18" name="TextBox 17">
            <a:extLst>
              <a:ext uri="{FF2B5EF4-FFF2-40B4-BE49-F238E27FC236}">
                <a16:creationId xmlns:a16="http://schemas.microsoft.com/office/drawing/2014/main" id="{ED98BCDB-270A-FAAA-071F-F4423876DAA9}"/>
              </a:ext>
            </a:extLst>
          </p:cNvPr>
          <p:cNvSpPr txBox="1"/>
          <p:nvPr/>
        </p:nvSpPr>
        <p:spPr>
          <a:xfrm>
            <a:off x="4894419" y="2611906"/>
            <a:ext cx="1136781" cy="553998"/>
          </a:xfrm>
          <a:prstGeom prst="rect">
            <a:avLst/>
          </a:prstGeom>
          <a:noFill/>
        </p:spPr>
        <p:txBody>
          <a:bodyPr wrap="square" rtlCol="0">
            <a:spAutoFit/>
          </a:bodyPr>
          <a:lstStyle/>
          <a:p>
            <a:pPr marL="0" marR="0" lvl="0" indent="0" algn="r" defTabSz="457200" rtl="0" eaLnBrk="1" fontAlgn="auto" latinLnBrk="0" hangingPunct="1">
              <a:lnSpc>
                <a:spcPts val="1800"/>
              </a:lnSpc>
              <a:spcBef>
                <a:spcPts val="0"/>
              </a:spcBef>
              <a:spcAft>
                <a:spcPts val="0"/>
              </a:spcAft>
              <a:buClrTx/>
              <a:buSzTx/>
              <a:buFontTx/>
              <a:buNone/>
              <a:tabLst/>
              <a:defRPr/>
            </a:pPr>
            <a:r>
              <a:rPr kumimoji="0" lang="es-E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Optimal</a:t>
            </a:r>
            <a:r>
              <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s-E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range</a:t>
            </a:r>
            <a:endParaRPr kumimoji="0" lang="es-E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0E804238-5BE0-4218-2A4C-D5CAA30D4519}"/>
              </a:ext>
            </a:extLst>
          </p:cNvPr>
          <p:cNvSpPr txBox="1"/>
          <p:nvPr/>
        </p:nvSpPr>
        <p:spPr>
          <a:xfrm>
            <a:off x="6095343" y="6017477"/>
            <a:ext cx="2804148" cy="492443"/>
          </a:xfrm>
          <a:prstGeom prst="rect">
            <a:avLst/>
          </a:prstGeom>
          <a:solidFill>
            <a:schemeClr val="bg1"/>
          </a:solidFill>
          <a:ln w="76200">
            <a:noFill/>
          </a:ln>
        </p:spPr>
        <p:txBody>
          <a:bodyPr wrap="square" lIns="72000" tIns="0" rIns="7200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err="1">
                <a:ln>
                  <a:noFill/>
                </a:ln>
                <a:solidFill>
                  <a:srgbClr val="2F3293"/>
                </a:solidFill>
                <a:effectLst/>
                <a:uLnTx/>
                <a:uFillTx/>
                <a:latin typeface="Arial" panose="020B0604020202020204" pitchFamily="34" charset="0"/>
                <a:ea typeface="+mn-ea"/>
                <a:cs typeface="Arial" panose="020B0604020202020204" pitchFamily="34" charset="0"/>
              </a:rPr>
              <a:t>Wrasse</a:t>
            </a:r>
            <a:endParaRPr kumimoji="0" lang="es-ES" sz="3200" b="1" i="0" u="none" strike="noStrike" kern="1200" cap="none" spc="0" normalizeH="0" baseline="0" noProof="0" dirty="0">
              <a:ln>
                <a:noFill/>
              </a:ln>
              <a:solidFill>
                <a:srgbClr val="2F3293"/>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E62B9CAC-8A7B-BA20-6BFC-A409563C81A2}"/>
              </a:ext>
            </a:extLst>
          </p:cNvPr>
          <p:cNvPicPr>
            <a:picLocks noChangeAspect="1"/>
          </p:cNvPicPr>
          <p:nvPr/>
        </p:nvPicPr>
        <p:blipFill>
          <a:blip r:embed="rId3"/>
          <a:stretch>
            <a:fillRect/>
          </a:stretch>
        </p:blipFill>
        <p:spPr>
          <a:xfrm>
            <a:off x="9852121" y="1383786"/>
            <a:ext cx="1909851" cy="1036989"/>
          </a:xfrm>
          <a:prstGeom prst="rect">
            <a:avLst/>
          </a:prstGeom>
        </p:spPr>
      </p:pic>
    </p:spTree>
    <p:extLst>
      <p:ext uri="{BB962C8B-B14F-4D97-AF65-F5344CB8AC3E}">
        <p14:creationId xmlns:p14="http://schemas.microsoft.com/office/powerpoint/2010/main" val="29066824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506575" y="1903899"/>
            <a:ext cx="3200400" cy="2286000"/>
          </a:xfrm>
        </p:spPr>
        <p:txBody>
          <a:bodyPr>
            <a:normAutofit/>
          </a:bodyPr>
          <a:lstStyle/>
          <a:p>
            <a:r>
              <a:rPr lang="en-GB" sz="4500" b="1" dirty="0"/>
              <a:t/>
            </a:r>
            <a:br>
              <a:rPr lang="en-GB" sz="4500" b="1" dirty="0"/>
            </a:br>
            <a:r>
              <a:rPr lang="en-GB" sz="4500" b="1" dirty="0"/>
              <a:t>Suitability</a:t>
            </a:r>
            <a:br>
              <a:rPr lang="en-GB" sz="4500" b="1" dirty="0"/>
            </a:br>
            <a:r>
              <a:rPr lang="en-GB" sz="4500" b="1" dirty="0"/>
              <a:t>mapping</a:t>
            </a:r>
          </a:p>
        </p:txBody>
      </p:sp>
      <p:sp>
        <p:nvSpPr>
          <p:cNvPr id="3" name="TextBox 2">
            <a:extLst>
              <a:ext uri="{FF2B5EF4-FFF2-40B4-BE49-F238E27FC236}">
                <a16:creationId xmlns:a16="http://schemas.microsoft.com/office/drawing/2014/main" id="{4A1672A8-0471-4AA2-CEC0-D5740313BE55}"/>
              </a:ext>
            </a:extLst>
          </p:cNvPr>
          <p:cNvSpPr txBox="1"/>
          <p:nvPr/>
        </p:nvSpPr>
        <p:spPr>
          <a:xfrm>
            <a:off x="4250872" y="907856"/>
            <a:ext cx="3690256" cy="5326073"/>
          </a:xfrm>
          <a:prstGeom prst="rect">
            <a:avLst/>
          </a:prstGeom>
          <a:noFill/>
        </p:spPr>
        <p:txBody>
          <a:bodyPr wrap="square">
            <a:spAutoFit/>
          </a:bodyPr>
          <a:lstStyle/>
          <a:p>
            <a:pPr defTabSz="685800"/>
            <a:r>
              <a:rPr lang="en-GB" sz="3400" dirty="0">
                <a:solidFill>
                  <a:prstClr val="black"/>
                </a:solidFill>
                <a:latin typeface="Arial" panose="020B0604020202020204" pitchFamily="34" charset="0"/>
                <a:ea typeface="Calibri" panose="020F0502020204030204" pitchFamily="34" charset="0"/>
                <a:cs typeface="Arial" panose="020B0604020202020204" pitchFamily="34" charset="0"/>
              </a:rPr>
              <a:t>Suitability mapping using experimental data from STREAM sensor network </a:t>
            </a:r>
          </a:p>
          <a:p>
            <a:pPr defTabSz="685800">
              <a:lnSpc>
                <a:spcPts val="2000"/>
              </a:lnSpc>
            </a:pPr>
            <a:endParaRPr lang="en-GB"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a:r>
              <a:rPr lang="en-GB" sz="3400" dirty="0">
                <a:solidFill>
                  <a:prstClr val="black"/>
                </a:solidFill>
                <a:latin typeface="Arial" panose="020B0604020202020204" pitchFamily="34" charset="0"/>
                <a:ea typeface="Calibri" panose="020F0502020204030204" pitchFamily="34" charset="0"/>
                <a:cs typeface="Arial" panose="020B0604020202020204" pitchFamily="34" charset="0"/>
              </a:rPr>
              <a:t>Model habitat envelopes for target fish species in the Irish Sea</a:t>
            </a:r>
          </a:p>
          <a:p>
            <a:pPr defTabSz="685800">
              <a:lnSpc>
                <a:spcPts val="2000"/>
              </a:lnSpc>
            </a:pPr>
            <a:endParaRPr lang="en-GB" sz="26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EFA0E17-15D4-923B-04A3-43F0D162B908}"/>
              </a:ext>
            </a:extLst>
          </p:cNvPr>
          <p:cNvPicPr>
            <a:picLocks noChangeAspect="1"/>
          </p:cNvPicPr>
          <p:nvPr/>
        </p:nvPicPr>
        <p:blipFill>
          <a:blip r:embed="rId2"/>
          <a:stretch>
            <a:fillRect/>
          </a:stretch>
        </p:blipFill>
        <p:spPr>
          <a:xfrm>
            <a:off x="7881257" y="2089404"/>
            <a:ext cx="3896560" cy="2864465"/>
          </a:xfrm>
          <a:prstGeom prst="rect">
            <a:avLst/>
          </a:prstGeom>
        </p:spPr>
      </p:pic>
      <p:sp>
        <p:nvSpPr>
          <p:cNvPr id="5" name="Rectangle 4">
            <a:extLst>
              <a:ext uri="{FF2B5EF4-FFF2-40B4-BE49-F238E27FC236}">
                <a16:creationId xmlns:a16="http://schemas.microsoft.com/office/drawing/2014/main" id="{BA0DDB00-04BB-DCF2-B321-AD9A6B2C7F6D}"/>
              </a:ext>
            </a:extLst>
          </p:cNvPr>
          <p:cNvSpPr/>
          <p:nvPr/>
        </p:nvSpPr>
        <p:spPr>
          <a:xfrm>
            <a:off x="7995558" y="4953869"/>
            <a:ext cx="4071256" cy="507831"/>
          </a:xfrm>
          <a:prstGeom prst="rect">
            <a:avLst/>
          </a:prstGeom>
        </p:spPr>
        <p:txBody>
          <a:bodyPr wrap="square">
            <a:spAutoFit/>
          </a:bodyPr>
          <a:lstStyle/>
          <a:p>
            <a:pPr defTabSz="685800"/>
            <a:r>
              <a:rPr lang="en-US" sz="1350" dirty="0">
                <a:solidFill>
                  <a:prstClr val="black"/>
                </a:solidFill>
                <a:latin typeface="Arial"/>
                <a:cs typeface="Arial"/>
              </a:rPr>
              <a:t>Pacific oyster cultivation suitability under climate change scenarios  (Palmer et al., 2021) </a:t>
            </a:r>
          </a:p>
        </p:txBody>
      </p:sp>
    </p:spTree>
    <p:extLst>
      <p:ext uri="{BB962C8B-B14F-4D97-AF65-F5344CB8AC3E}">
        <p14:creationId xmlns:p14="http://schemas.microsoft.com/office/powerpoint/2010/main" val="2206486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22C37-961C-72E3-D516-965D69CBE4EA}"/>
              </a:ext>
            </a:extLst>
          </p:cNvPr>
          <p:cNvPicPr>
            <a:picLocks noChangeAspect="1"/>
          </p:cNvPicPr>
          <p:nvPr/>
        </p:nvPicPr>
        <p:blipFill>
          <a:blip r:embed="rId2"/>
          <a:stretch>
            <a:fillRect/>
          </a:stretch>
        </p:blipFill>
        <p:spPr>
          <a:xfrm>
            <a:off x="2097741" y="1339503"/>
            <a:ext cx="7996517" cy="5324171"/>
          </a:xfrm>
          <a:prstGeom prst="rect">
            <a:avLst/>
          </a:prstGeom>
        </p:spPr>
      </p:pic>
      <p:cxnSp>
        <p:nvCxnSpPr>
          <p:cNvPr id="15" name="Straight Arrow Connector 14">
            <a:extLst>
              <a:ext uri="{FF2B5EF4-FFF2-40B4-BE49-F238E27FC236}">
                <a16:creationId xmlns:a16="http://schemas.microsoft.com/office/drawing/2014/main" id="{65032C63-FE3B-8111-9C1D-955F64C01384}"/>
              </a:ext>
            </a:extLst>
          </p:cNvPr>
          <p:cNvCxnSpPr>
            <a:cxnSpLocks/>
          </p:cNvCxnSpPr>
          <p:nvPr/>
        </p:nvCxnSpPr>
        <p:spPr>
          <a:xfrm>
            <a:off x="6980518" y="2383644"/>
            <a:ext cx="0" cy="79969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81E39FC-F54F-1D9A-5E7F-2DFB90FAA9EA}"/>
              </a:ext>
            </a:extLst>
          </p:cNvPr>
          <p:cNvSpPr/>
          <p:nvPr/>
        </p:nvSpPr>
        <p:spPr>
          <a:xfrm>
            <a:off x="4300493" y="5958230"/>
            <a:ext cx="4524189" cy="159380"/>
          </a:xfrm>
          <a:prstGeom prst="rect">
            <a:avLst/>
          </a:prstGeom>
          <a:gradFill>
            <a:gsLst>
              <a:gs pos="4000">
                <a:srgbClr val="2F3293"/>
              </a:gs>
              <a:gs pos="59906">
                <a:srgbClr val="FFFF00"/>
              </a:gs>
              <a:gs pos="44000">
                <a:srgbClr val="81C491"/>
              </a:gs>
              <a:gs pos="77000">
                <a:srgbClr val="FFC000"/>
              </a:gs>
              <a:gs pos="97000">
                <a:srgbClr val="FF0000"/>
              </a:gs>
              <a:gs pos="21000">
                <a:srgbClr val="5DBA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extBox 17">
            <a:extLst>
              <a:ext uri="{FF2B5EF4-FFF2-40B4-BE49-F238E27FC236}">
                <a16:creationId xmlns:a16="http://schemas.microsoft.com/office/drawing/2014/main" id="{F063DE18-E9A3-1132-59F4-C89FEF521CED}"/>
              </a:ext>
            </a:extLst>
          </p:cNvPr>
          <p:cNvSpPr txBox="1"/>
          <p:nvPr/>
        </p:nvSpPr>
        <p:spPr>
          <a:xfrm>
            <a:off x="5935690" y="1761837"/>
            <a:ext cx="1253793" cy="560474"/>
          </a:xfrm>
          <a:prstGeom prst="rect">
            <a:avLst/>
          </a:prstGeom>
          <a:noFill/>
        </p:spPr>
        <p:txBody>
          <a:bodyPr wrap="square" rtlCol="0">
            <a:spAutoFit/>
          </a:bodyPr>
          <a:lstStyle/>
          <a:p>
            <a:pPr>
              <a:lnSpc>
                <a:spcPts val="1800"/>
              </a:lnSpc>
            </a:pPr>
            <a:r>
              <a:rPr lang="en-GB" sz="2200" b="0" i="0" dirty="0">
                <a:solidFill>
                  <a:srgbClr val="FF0000"/>
                </a:solidFill>
                <a:effectLst/>
                <a:latin typeface="arial" panose="020B0604020202020204" pitchFamily="34" charset="0"/>
              </a:rPr>
              <a:t> </a:t>
            </a:r>
            <a:r>
              <a:rPr lang="en-GB" sz="2200" b="0" i="0" dirty="0">
                <a:solidFill>
                  <a:srgbClr val="00B050"/>
                </a:solidFill>
                <a:effectLst/>
                <a:latin typeface="arial" panose="020B0604020202020204" pitchFamily="34" charset="0"/>
              </a:rPr>
              <a:t>optimal </a:t>
            </a:r>
          </a:p>
          <a:p>
            <a:pPr>
              <a:lnSpc>
                <a:spcPts val="1800"/>
              </a:lnSpc>
            </a:pPr>
            <a:r>
              <a:rPr lang="en-GB" sz="2200" b="0" i="0" dirty="0">
                <a:solidFill>
                  <a:srgbClr val="00B050"/>
                </a:solidFill>
                <a:effectLst/>
                <a:latin typeface="arial" panose="020B0604020202020204" pitchFamily="34" charset="0"/>
              </a:rPr>
              <a:t>seabass</a:t>
            </a:r>
            <a:endParaRPr lang="es-ES" sz="2200" b="1" dirty="0">
              <a:solidFill>
                <a:srgbClr val="00B050"/>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58FC288B-650A-0EE4-565D-ECD1FC052350}"/>
              </a:ext>
            </a:extLst>
          </p:cNvPr>
          <p:cNvCxnSpPr>
            <a:cxnSpLocks/>
          </p:cNvCxnSpPr>
          <p:nvPr/>
        </p:nvCxnSpPr>
        <p:spPr>
          <a:xfrm>
            <a:off x="8756095" y="4124727"/>
            <a:ext cx="976301"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00EF090-7E1C-93BE-E58E-767AFF0C5FB5}"/>
              </a:ext>
            </a:extLst>
          </p:cNvPr>
          <p:cNvCxnSpPr>
            <a:cxnSpLocks/>
          </p:cNvCxnSpPr>
          <p:nvPr/>
        </p:nvCxnSpPr>
        <p:spPr>
          <a:xfrm>
            <a:off x="3225691" y="4124727"/>
            <a:ext cx="996452"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1C3FD0-BAF0-50E9-ADC0-0D98249D9FB7}"/>
              </a:ext>
            </a:extLst>
          </p:cNvPr>
          <p:cNvSpPr txBox="1"/>
          <p:nvPr/>
        </p:nvSpPr>
        <p:spPr>
          <a:xfrm>
            <a:off x="3046700" y="3626526"/>
            <a:ext cx="1253793" cy="329642"/>
          </a:xfrm>
          <a:prstGeom prst="rect">
            <a:avLst/>
          </a:prstGeom>
          <a:noFill/>
        </p:spPr>
        <p:txBody>
          <a:bodyPr wrap="square" rtlCol="0">
            <a:spAutoFit/>
          </a:bodyPr>
          <a:lstStyle/>
          <a:p>
            <a:pPr>
              <a:lnSpc>
                <a:spcPts val="1800"/>
              </a:lnSpc>
            </a:pPr>
            <a:r>
              <a:rPr lang="en-GB" sz="2200" b="0" i="0" dirty="0">
                <a:solidFill>
                  <a:srgbClr val="2F3293"/>
                </a:solidFill>
                <a:effectLst/>
                <a:latin typeface="arial" panose="020B0604020202020204" pitchFamily="34" charset="0"/>
              </a:rPr>
              <a:t> too cold</a:t>
            </a:r>
            <a:endParaRPr lang="es-ES" sz="2200" b="1" dirty="0">
              <a:solidFill>
                <a:srgbClr val="2F3293"/>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DB30769-5FAA-025D-5DB2-E76B9549B575}"/>
              </a:ext>
            </a:extLst>
          </p:cNvPr>
          <p:cNvSpPr txBox="1"/>
          <p:nvPr/>
        </p:nvSpPr>
        <p:spPr>
          <a:xfrm>
            <a:off x="8617348" y="3709756"/>
            <a:ext cx="1253793" cy="329642"/>
          </a:xfrm>
          <a:prstGeom prst="rect">
            <a:avLst/>
          </a:prstGeom>
          <a:noFill/>
        </p:spPr>
        <p:txBody>
          <a:bodyPr wrap="square" rtlCol="0">
            <a:spAutoFit/>
          </a:bodyPr>
          <a:lstStyle/>
          <a:p>
            <a:pPr>
              <a:lnSpc>
                <a:spcPts val="1800"/>
              </a:lnSpc>
            </a:pPr>
            <a:r>
              <a:rPr lang="en-GB" sz="2200" b="0" i="0" dirty="0">
                <a:solidFill>
                  <a:srgbClr val="2F3293"/>
                </a:solidFill>
                <a:effectLst/>
                <a:latin typeface="arial" panose="020B0604020202020204" pitchFamily="34" charset="0"/>
              </a:rPr>
              <a:t> </a:t>
            </a:r>
            <a:r>
              <a:rPr lang="en-GB" sz="2200" b="0" i="0" dirty="0">
                <a:solidFill>
                  <a:srgbClr val="FF0000"/>
                </a:solidFill>
                <a:effectLst/>
                <a:latin typeface="arial" panose="020B0604020202020204" pitchFamily="34" charset="0"/>
              </a:rPr>
              <a:t>too hot</a:t>
            </a:r>
            <a:endParaRPr lang="es-ES" sz="2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F664B4B-31FA-DC45-925A-2ED244698487}"/>
              </a:ext>
            </a:extLst>
          </p:cNvPr>
          <p:cNvSpPr txBox="1"/>
          <p:nvPr/>
        </p:nvSpPr>
        <p:spPr>
          <a:xfrm>
            <a:off x="155387"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Seabass </a:t>
            </a:r>
            <a:r>
              <a:rPr lang="en-GB" sz="3600" b="1" i="1" dirty="0">
                <a:solidFill>
                  <a:srgbClr val="00B050"/>
                </a:solidFill>
              </a:rPr>
              <a:t>current </a:t>
            </a:r>
            <a:r>
              <a:rPr lang="en-GB" sz="3600" b="1" dirty="0">
                <a:solidFill>
                  <a:schemeClr val="bg1"/>
                </a:solidFill>
              </a:rPr>
              <a:t>suitability</a:t>
            </a:r>
          </a:p>
        </p:txBody>
      </p:sp>
      <p:pic>
        <p:nvPicPr>
          <p:cNvPr id="4" name="Picture 3" descr="Sea Bass - The Devon Fishmonger">
            <a:extLst>
              <a:ext uri="{FF2B5EF4-FFF2-40B4-BE49-F238E27FC236}">
                <a16:creationId xmlns:a16="http://schemas.microsoft.com/office/drawing/2014/main" id="{6FF84983-DAF3-A09C-201D-2384CAE0F0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10" b="30040"/>
          <a:stretch/>
        </p:blipFill>
        <p:spPr bwMode="auto">
          <a:xfrm>
            <a:off x="8974354" y="177522"/>
            <a:ext cx="2799845" cy="87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73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2F9A2-3847-E9D8-8787-78008551CEC2}"/>
              </a:ext>
            </a:extLst>
          </p:cNvPr>
          <p:cNvPicPr>
            <a:picLocks noChangeAspect="1"/>
          </p:cNvPicPr>
          <p:nvPr/>
        </p:nvPicPr>
        <p:blipFill>
          <a:blip r:embed="rId2"/>
          <a:stretch>
            <a:fillRect/>
          </a:stretch>
        </p:blipFill>
        <p:spPr>
          <a:xfrm>
            <a:off x="1852536" y="1358933"/>
            <a:ext cx="7874768" cy="5210532"/>
          </a:xfrm>
          <a:prstGeom prst="rect">
            <a:avLst/>
          </a:prstGeom>
        </p:spPr>
      </p:pic>
      <p:cxnSp>
        <p:nvCxnSpPr>
          <p:cNvPr id="13" name="Straight Arrow Connector 12">
            <a:extLst>
              <a:ext uri="{FF2B5EF4-FFF2-40B4-BE49-F238E27FC236}">
                <a16:creationId xmlns:a16="http://schemas.microsoft.com/office/drawing/2014/main" id="{94BC54D7-DF35-C86B-3BFB-4EBA3FFD350D}"/>
              </a:ext>
            </a:extLst>
          </p:cNvPr>
          <p:cNvCxnSpPr>
            <a:cxnSpLocks/>
          </p:cNvCxnSpPr>
          <p:nvPr/>
        </p:nvCxnSpPr>
        <p:spPr>
          <a:xfrm>
            <a:off x="6638434" y="5807333"/>
            <a:ext cx="1714587"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BC07B7-6201-52F2-E33D-0B6D06E9283C}"/>
              </a:ext>
            </a:extLst>
          </p:cNvPr>
          <p:cNvCxnSpPr>
            <a:cxnSpLocks/>
          </p:cNvCxnSpPr>
          <p:nvPr/>
        </p:nvCxnSpPr>
        <p:spPr>
          <a:xfrm>
            <a:off x="4246957" y="5807333"/>
            <a:ext cx="2431234"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D67D82-8918-47C6-FEA8-3CC08A41A723}"/>
              </a:ext>
            </a:extLst>
          </p:cNvPr>
          <p:cNvSpPr txBox="1"/>
          <p:nvPr/>
        </p:nvSpPr>
        <p:spPr>
          <a:xfrm>
            <a:off x="6522580" y="5284071"/>
            <a:ext cx="3660881"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rgbClr val="FF0000"/>
                </a:solidFill>
                <a:effectLst/>
                <a:latin typeface="arial" panose="020B0604020202020204" pitchFamily="34" charset="0"/>
              </a:rPr>
              <a:t>thermophilic</a:t>
            </a:r>
            <a:endParaRPr lang="es-ES" sz="24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0C4EA9E-60B4-96B5-CC94-7C44320D501E}"/>
              </a:ext>
            </a:extLst>
          </p:cNvPr>
          <p:cNvSpPr txBox="1"/>
          <p:nvPr/>
        </p:nvSpPr>
        <p:spPr>
          <a:xfrm>
            <a:off x="4539599" y="5268169"/>
            <a:ext cx="2199132"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chemeClr val="bg2">
                    <a:lumMod val="50000"/>
                  </a:schemeClr>
                </a:solidFill>
                <a:effectLst/>
                <a:latin typeface="arial" panose="020B0604020202020204" pitchFamily="34" charset="0"/>
              </a:rPr>
              <a:t>psychrophilic</a:t>
            </a:r>
            <a:endParaRPr lang="es-ES" sz="2400" b="1" dirty="0">
              <a:solidFill>
                <a:schemeClr val="bg2">
                  <a:lumMod val="5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849F29E-7EF1-F503-899C-CA24A07C319D}"/>
              </a:ext>
            </a:extLst>
          </p:cNvPr>
          <p:cNvSpPr/>
          <p:nvPr/>
        </p:nvSpPr>
        <p:spPr>
          <a:xfrm>
            <a:off x="4305631" y="1800980"/>
            <a:ext cx="4098897" cy="3518442"/>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1" name="Graphic 30" descr="Skull with solid fill">
            <a:extLst>
              <a:ext uri="{FF2B5EF4-FFF2-40B4-BE49-F238E27FC236}">
                <a16:creationId xmlns:a16="http://schemas.microsoft.com/office/drawing/2014/main" id="{7851B1AE-3552-F078-B585-D58E194B92B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608716" y="3980512"/>
            <a:ext cx="914400" cy="914400"/>
          </a:xfrm>
          <a:prstGeom prst="rect">
            <a:avLst/>
          </a:prstGeom>
        </p:spPr>
      </p:pic>
      <p:pic>
        <p:nvPicPr>
          <p:cNvPr id="32" name="Graphic 31" descr="Skull with solid fill">
            <a:extLst>
              <a:ext uri="{FF2B5EF4-FFF2-40B4-BE49-F238E27FC236}">
                <a16:creationId xmlns:a16="http://schemas.microsoft.com/office/drawing/2014/main" id="{315004FE-2565-6AA4-F56D-705E4D80BB0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82855" y="3964199"/>
            <a:ext cx="914400" cy="914400"/>
          </a:xfrm>
          <a:prstGeom prst="rect">
            <a:avLst/>
          </a:prstGeom>
        </p:spPr>
      </p:pic>
      <p:pic>
        <p:nvPicPr>
          <p:cNvPr id="12" name="Graphic 11" descr="Sunglasses face with solid fill with solid fill">
            <a:extLst>
              <a:ext uri="{FF2B5EF4-FFF2-40B4-BE49-F238E27FC236}">
                <a16:creationId xmlns:a16="http://schemas.microsoft.com/office/drawing/2014/main" id="{67C4C1FA-A3CE-8585-8986-6E0051616A4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677705" y="2051423"/>
            <a:ext cx="914400" cy="914400"/>
          </a:xfrm>
          <a:prstGeom prst="rect">
            <a:avLst/>
          </a:prstGeom>
        </p:spPr>
      </p:pic>
      <p:sp>
        <p:nvSpPr>
          <p:cNvPr id="15" name="TextBox 14">
            <a:extLst>
              <a:ext uri="{FF2B5EF4-FFF2-40B4-BE49-F238E27FC236}">
                <a16:creationId xmlns:a16="http://schemas.microsoft.com/office/drawing/2014/main" id="{23E22E66-2C18-B3F0-18C8-97EC2EBD2ACA}"/>
              </a:ext>
            </a:extLst>
          </p:cNvPr>
          <p:cNvSpPr txBox="1"/>
          <p:nvPr/>
        </p:nvSpPr>
        <p:spPr>
          <a:xfrm>
            <a:off x="5639165" y="2965823"/>
            <a:ext cx="6096000" cy="707886"/>
          </a:xfrm>
          <a:prstGeom prst="rect">
            <a:avLst/>
          </a:prstGeom>
          <a:noFill/>
        </p:spPr>
        <p:txBody>
          <a:bodyPr wrap="square">
            <a:spAutoFit/>
          </a:bodyPr>
          <a:lstStyle/>
          <a:p>
            <a:r>
              <a:rPr lang="en-GB" sz="4000" b="1" dirty="0">
                <a:solidFill>
                  <a:srgbClr val="00B050"/>
                </a:solidFill>
                <a:latin typeface="arial" panose="020B0604020202020204" pitchFamily="34" charset="0"/>
                <a:cs typeface="Arial" panose="020B0604020202020204" pitchFamily="34" charset="0"/>
              </a:rPr>
              <a:t>86%</a:t>
            </a:r>
            <a:endParaRPr lang="es-ES" sz="4000" dirty="0">
              <a:solidFill>
                <a:srgbClr val="00B050"/>
              </a:solidFill>
            </a:endParaRPr>
          </a:p>
        </p:txBody>
      </p:sp>
      <p:sp>
        <p:nvSpPr>
          <p:cNvPr id="18" name="TextBox 17">
            <a:extLst>
              <a:ext uri="{FF2B5EF4-FFF2-40B4-BE49-F238E27FC236}">
                <a16:creationId xmlns:a16="http://schemas.microsoft.com/office/drawing/2014/main" id="{8E6F46E1-CAA8-E949-E586-34E7474AD138}"/>
              </a:ext>
            </a:extLst>
          </p:cNvPr>
          <p:cNvSpPr txBox="1"/>
          <p:nvPr/>
        </p:nvSpPr>
        <p:spPr>
          <a:xfrm>
            <a:off x="5121940" y="4935256"/>
            <a:ext cx="2199132"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rgbClr val="2F3293"/>
                </a:solidFill>
                <a:effectLst/>
                <a:latin typeface="arial" panose="020B0604020202020204" pitchFamily="34" charset="0"/>
              </a:rPr>
              <a:t>15%</a:t>
            </a:r>
            <a:endParaRPr lang="es-ES" sz="2400" b="1" dirty="0">
              <a:solidFill>
                <a:srgbClr val="2F3293"/>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EB58475-3F6C-AB9A-F683-69BFC06256B0}"/>
              </a:ext>
            </a:extLst>
          </p:cNvPr>
          <p:cNvSpPr txBox="1"/>
          <p:nvPr/>
        </p:nvSpPr>
        <p:spPr>
          <a:xfrm>
            <a:off x="6972699" y="4902329"/>
            <a:ext cx="2199132"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rgbClr val="FF0000"/>
                </a:solidFill>
                <a:effectLst/>
                <a:latin typeface="arial" panose="020B0604020202020204" pitchFamily="34" charset="0"/>
              </a:rPr>
              <a:t>71%</a:t>
            </a:r>
            <a:endParaRPr lang="es-ES" sz="2400" b="1" dirty="0">
              <a:solidFill>
                <a:srgbClr val="FF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A1559C5-42F5-9F22-5253-DCA5F8713EB0}"/>
              </a:ext>
            </a:extLst>
          </p:cNvPr>
          <p:cNvSpPr txBox="1"/>
          <p:nvPr/>
        </p:nvSpPr>
        <p:spPr>
          <a:xfrm>
            <a:off x="155387"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Seabass </a:t>
            </a:r>
            <a:r>
              <a:rPr lang="en-GB" sz="3600" b="1" i="1" dirty="0">
                <a:solidFill>
                  <a:srgbClr val="00B050"/>
                </a:solidFill>
              </a:rPr>
              <a:t>current</a:t>
            </a:r>
            <a:r>
              <a:rPr lang="en-GB" sz="3600" b="1" dirty="0">
                <a:solidFill>
                  <a:schemeClr val="bg1"/>
                </a:solidFill>
              </a:rPr>
              <a:t> suitability</a:t>
            </a:r>
          </a:p>
        </p:txBody>
      </p:sp>
      <p:pic>
        <p:nvPicPr>
          <p:cNvPr id="4" name="Picture 3" descr="Sea Bass - The Devon Fishmonger">
            <a:extLst>
              <a:ext uri="{FF2B5EF4-FFF2-40B4-BE49-F238E27FC236}">
                <a16:creationId xmlns:a16="http://schemas.microsoft.com/office/drawing/2014/main" id="{946E5440-4B7F-3AA8-5A9A-98113C2484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310" b="30040"/>
          <a:stretch/>
        </p:blipFill>
        <p:spPr bwMode="auto">
          <a:xfrm>
            <a:off x="8974354" y="177522"/>
            <a:ext cx="2799845" cy="87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259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22C37-961C-72E3-D516-965D69CBE4EA}"/>
              </a:ext>
            </a:extLst>
          </p:cNvPr>
          <p:cNvPicPr>
            <a:picLocks noChangeAspect="1"/>
          </p:cNvPicPr>
          <p:nvPr/>
        </p:nvPicPr>
        <p:blipFill>
          <a:blip r:embed="rId2"/>
          <a:stretch>
            <a:fillRect/>
          </a:stretch>
        </p:blipFill>
        <p:spPr>
          <a:xfrm>
            <a:off x="2097741" y="1339503"/>
            <a:ext cx="7996517" cy="5324171"/>
          </a:xfrm>
          <a:prstGeom prst="rect">
            <a:avLst/>
          </a:prstGeom>
        </p:spPr>
      </p:pic>
      <p:cxnSp>
        <p:nvCxnSpPr>
          <p:cNvPr id="15" name="Straight Arrow Connector 14">
            <a:extLst>
              <a:ext uri="{FF2B5EF4-FFF2-40B4-BE49-F238E27FC236}">
                <a16:creationId xmlns:a16="http://schemas.microsoft.com/office/drawing/2014/main" id="{65032C63-FE3B-8111-9C1D-955F64C01384}"/>
              </a:ext>
            </a:extLst>
          </p:cNvPr>
          <p:cNvCxnSpPr>
            <a:cxnSpLocks/>
          </p:cNvCxnSpPr>
          <p:nvPr/>
        </p:nvCxnSpPr>
        <p:spPr>
          <a:xfrm>
            <a:off x="5233356" y="2383644"/>
            <a:ext cx="0" cy="79969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81E39FC-F54F-1D9A-5E7F-2DFB90FAA9EA}"/>
              </a:ext>
            </a:extLst>
          </p:cNvPr>
          <p:cNvSpPr/>
          <p:nvPr/>
        </p:nvSpPr>
        <p:spPr>
          <a:xfrm>
            <a:off x="4300493" y="5958230"/>
            <a:ext cx="4524189" cy="159380"/>
          </a:xfrm>
          <a:prstGeom prst="rect">
            <a:avLst/>
          </a:prstGeom>
          <a:gradFill>
            <a:gsLst>
              <a:gs pos="4000">
                <a:srgbClr val="2F3293"/>
              </a:gs>
              <a:gs pos="59906">
                <a:srgbClr val="FFFF00"/>
              </a:gs>
              <a:gs pos="44000">
                <a:srgbClr val="81C491"/>
              </a:gs>
              <a:gs pos="77000">
                <a:srgbClr val="FFC000"/>
              </a:gs>
              <a:gs pos="97000">
                <a:srgbClr val="FF0000"/>
              </a:gs>
              <a:gs pos="21000">
                <a:srgbClr val="5DBADB"/>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extBox 17">
            <a:extLst>
              <a:ext uri="{FF2B5EF4-FFF2-40B4-BE49-F238E27FC236}">
                <a16:creationId xmlns:a16="http://schemas.microsoft.com/office/drawing/2014/main" id="{F063DE18-E9A3-1132-59F4-C89FEF521CED}"/>
              </a:ext>
            </a:extLst>
          </p:cNvPr>
          <p:cNvSpPr txBox="1"/>
          <p:nvPr/>
        </p:nvSpPr>
        <p:spPr>
          <a:xfrm>
            <a:off x="4742534" y="1761837"/>
            <a:ext cx="1253793" cy="560474"/>
          </a:xfrm>
          <a:prstGeom prst="rect">
            <a:avLst/>
          </a:prstGeom>
          <a:noFill/>
        </p:spPr>
        <p:txBody>
          <a:bodyPr wrap="square" rtlCol="0">
            <a:spAutoFit/>
          </a:bodyPr>
          <a:lstStyle/>
          <a:p>
            <a:pPr>
              <a:lnSpc>
                <a:spcPts val="1800"/>
              </a:lnSpc>
            </a:pPr>
            <a:r>
              <a:rPr lang="en-GB" sz="2200" b="0" i="0" dirty="0">
                <a:solidFill>
                  <a:srgbClr val="FF0000"/>
                </a:solidFill>
                <a:effectLst/>
                <a:latin typeface="arial" panose="020B0604020202020204" pitchFamily="34" charset="0"/>
              </a:rPr>
              <a:t> </a:t>
            </a:r>
            <a:r>
              <a:rPr lang="en-GB" sz="2200" b="0" i="0" dirty="0">
                <a:solidFill>
                  <a:srgbClr val="00B050"/>
                </a:solidFill>
                <a:effectLst/>
                <a:latin typeface="arial" panose="020B0604020202020204" pitchFamily="34" charset="0"/>
              </a:rPr>
              <a:t>optimal </a:t>
            </a:r>
          </a:p>
          <a:p>
            <a:pPr>
              <a:lnSpc>
                <a:spcPts val="1800"/>
              </a:lnSpc>
            </a:pPr>
            <a:r>
              <a:rPr lang="en-GB" sz="2200" dirty="0">
                <a:solidFill>
                  <a:srgbClr val="00B050"/>
                </a:solidFill>
                <a:latin typeface="arial" panose="020B0604020202020204" pitchFamily="34" charset="0"/>
              </a:rPr>
              <a:t>lumpfish</a:t>
            </a:r>
            <a:endParaRPr lang="es-ES" sz="2200" b="1" dirty="0">
              <a:solidFill>
                <a:srgbClr val="00B050"/>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58FC288B-650A-0EE4-565D-ECD1FC052350}"/>
              </a:ext>
            </a:extLst>
          </p:cNvPr>
          <p:cNvCxnSpPr>
            <a:cxnSpLocks/>
          </p:cNvCxnSpPr>
          <p:nvPr/>
        </p:nvCxnSpPr>
        <p:spPr>
          <a:xfrm>
            <a:off x="7342414" y="1432036"/>
            <a:ext cx="2674042"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00EF090-7E1C-93BE-E58E-767AFF0C5FB5}"/>
              </a:ext>
            </a:extLst>
          </p:cNvPr>
          <p:cNvCxnSpPr>
            <a:cxnSpLocks/>
          </p:cNvCxnSpPr>
          <p:nvPr/>
        </p:nvCxnSpPr>
        <p:spPr>
          <a:xfrm>
            <a:off x="3225691" y="4124727"/>
            <a:ext cx="578866"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11C3FD0-BAF0-50E9-ADC0-0D98249D9FB7}"/>
              </a:ext>
            </a:extLst>
          </p:cNvPr>
          <p:cNvSpPr txBox="1"/>
          <p:nvPr/>
        </p:nvSpPr>
        <p:spPr>
          <a:xfrm>
            <a:off x="2888227" y="3720090"/>
            <a:ext cx="1253793" cy="329642"/>
          </a:xfrm>
          <a:prstGeom prst="rect">
            <a:avLst/>
          </a:prstGeom>
          <a:noFill/>
        </p:spPr>
        <p:txBody>
          <a:bodyPr wrap="square" rtlCol="0">
            <a:spAutoFit/>
          </a:bodyPr>
          <a:lstStyle/>
          <a:p>
            <a:pPr>
              <a:lnSpc>
                <a:spcPts val="1800"/>
              </a:lnSpc>
            </a:pPr>
            <a:r>
              <a:rPr lang="en-GB" sz="2200" b="0" i="0" dirty="0">
                <a:solidFill>
                  <a:srgbClr val="2F3293"/>
                </a:solidFill>
                <a:effectLst/>
                <a:latin typeface="arial" panose="020B0604020202020204" pitchFamily="34" charset="0"/>
              </a:rPr>
              <a:t> too cold</a:t>
            </a:r>
            <a:endParaRPr lang="es-ES" sz="2200" b="1" dirty="0">
              <a:solidFill>
                <a:srgbClr val="2F3293"/>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DB30769-5FAA-025D-5DB2-E76B9549B575}"/>
              </a:ext>
            </a:extLst>
          </p:cNvPr>
          <p:cNvSpPr txBox="1"/>
          <p:nvPr/>
        </p:nvSpPr>
        <p:spPr>
          <a:xfrm>
            <a:off x="7920662" y="1056128"/>
            <a:ext cx="1253793" cy="329642"/>
          </a:xfrm>
          <a:prstGeom prst="rect">
            <a:avLst/>
          </a:prstGeom>
          <a:noFill/>
        </p:spPr>
        <p:txBody>
          <a:bodyPr wrap="square" rtlCol="0">
            <a:spAutoFit/>
          </a:bodyPr>
          <a:lstStyle/>
          <a:p>
            <a:pPr>
              <a:lnSpc>
                <a:spcPts val="1800"/>
              </a:lnSpc>
            </a:pPr>
            <a:r>
              <a:rPr lang="en-GB" sz="2200" b="0" i="0" dirty="0">
                <a:solidFill>
                  <a:srgbClr val="2F3293"/>
                </a:solidFill>
                <a:effectLst/>
                <a:latin typeface="arial" panose="020B0604020202020204" pitchFamily="34" charset="0"/>
              </a:rPr>
              <a:t> </a:t>
            </a:r>
            <a:r>
              <a:rPr lang="en-GB" sz="2200" b="0" i="0" dirty="0">
                <a:solidFill>
                  <a:srgbClr val="FF0000"/>
                </a:solidFill>
                <a:effectLst/>
                <a:latin typeface="arial" panose="020B0604020202020204" pitchFamily="34" charset="0"/>
              </a:rPr>
              <a:t>too hot</a:t>
            </a:r>
            <a:endParaRPr lang="es-ES" sz="2200" b="1"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F664B4B-31FA-DC45-925A-2ED244698487}"/>
              </a:ext>
            </a:extLst>
          </p:cNvPr>
          <p:cNvSpPr txBox="1"/>
          <p:nvPr/>
        </p:nvSpPr>
        <p:spPr>
          <a:xfrm>
            <a:off x="155387"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Lumpfish </a:t>
            </a:r>
            <a:r>
              <a:rPr lang="en-GB" sz="3600" b="1" i="1" dirty="0">
                <a:solidFill>
                  <a:srgbClr val="00B050"/>
                </a:solidFill>
              </a:rPr>
              <a:t>current </a:t>
            </a:r>
            <a:r>
              <a:rPr lang="en-GB" sz="3600" b="1" dirty="0">
                <a:solidFill>
                  <a:schemeClr val="bg1"/>
                </a:solidFill>
              </a:rPr>
              <a:t>suitability</a:t>
            </a:r>
          </a:p>
        </p:txBody>
      </p:sp>
      <p:pic>
        <p:nvPicPr>
          <p:cNvPr id="13" name="Picture 4" descr="Greenland lumpfish - MSC Fisheries">
            <a:extLst>
              <a:ext uri="{FF2B5EF4-FFF2-40B4-BE49-F238E27FC236}">
                <a16:creationId xmlns:a16="http://schemas.microsoft.com/office/drawing/2014/main" id="{553659BD-5CE2-4E2C-9F78-C6D7ED5B5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11750"/>
          <a:stretch/>
        </p:blipFill>
        <p:spPr bwMode="auto">
          <a:xfrm flipH="1">
            <a:off x="9285635" y="194326"/>
            <a:ext cx="1937147" cy="100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78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2F9A2-3847-E9D8-8787-78008551CEC2}"/>
              </a:ext>
            </a:extLst>
          </p:cNvPr>
          <p:cNvPicPr>
            <a:picLocks noChangeAspect="1"/>
          </p:cNvPicPr>
          <p:nvPr/>
        </p:nvPicPr>
        <p:blipFill>
          <a:blip r:embed="rId2"/>
          <a:stretch>
            <a:fillRect/>
          </a:stretch>
        </p:blipFill>
        <p:spPr>
          <a:xfrm>
            <a:off x="1852536" y="1358933"/>
            <a:ext cx="7874768" cy="5210532"/>
          </a:xfrm>
          <a:prstGeom prst="rect">
            <a:avLst/>
          </a:prstGeom>
        </p:spPr>
      </p:pic>
      <p:cxnSp>
        <p:nvCxnSpPr>
          <p:cNvPr id="13" name="Straight Arrow Connector 12">
            <a:extLst>
              <a:ext uri="{FF2B5EF4-FFF2-40B4-BE49-F238E27FC236}">
                <a16:creationId xmlns:a16="http://schemas.microsoft.com/office/drawing/2014/main" id="{94BC54D7-DF35-C86B-3BFB-4EBA3FFD350D}"/>
              </a:ext>
            </a:extLst>
          </p:cNvPr>
          <p:cNvCxnSpPr>
            <a:cxnSpLocks/>
          </p:cNvCxnSpPr>
          <p:nvPr/>
        </p:nvCxnSpPr>
        <p:spPr>
          <a:xfrm>
            <a:off x="5940240" y="5839563"/>
            <a:ext cx="2259478"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BC07B7-6201-52F2-E33D-0B6D06E9283C}"/>
              </a:ext>
            </a:extLst>
          </p:cNvPr>
          <p:cNvCxnSpPr>
            <a:cxnSpLocks/>
          </p:cNvCxnSpPr>
          <p:nvPr/>
        </p:nvCxnSpPr>
        <p:spPr>
          <a:xfrm>
            <a:off x="3141310" y="5926862"/>
            <a:ext cx="1072335"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D67D82-8918-47C6-FEA8-3CC08A41A723}"/>
              </a:ext>
            </a:extLst>
          </p:cNvPr>
          <p:cNvSpPr txBox="1"/>
          <p:nvPr/>
        </p:nvSpPr>
        <p:spPr>
          <a:xfrm>
            <a:off x="6345554" y="5319422"/>
            <a:ext cx="165948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thermophilic</a:t>
            </a:r>
            <a:endParaRPr kumimoji="0" lang="es-E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2" name="TextBox 21">
            <a:extLst>
              <a:ext uri="{FF2B5EF4-FFF2-40B4-BE49-F238E27FC236}">
                <a16:creationId xmlns:a16="http://schemas.microsoft.com/office/drawing/2014/main" id="{F0C4EA9E-60B4-96B5-CC94-7C44320D501E}"/>
              </a:ext>
            </a:extLst>
          </p:cNvPr>
          <p:cNvSpPr txBox="1"/>
          <p:nvPr/>
        </p:nvSpPr>
        <p:spPr>
          <a:xfrm>
            <a:off x="2531739" y="4948225"/>
            <a:ext cx="21991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en-GB" sz="2000" b="0"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mn-cs"/>
              </a:rPr>
              <a:t>psychrophilic</a:t>
            </a:r>
            <a:endParaRPr kumimoji="0" lang="es-ES" sz="2000" b="1"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C849F29E-7EF1-F503-899C-CA24A07C319D}"/>
              </a:ext>
            </a:extLst>
          </p:cNvPr>
          <p:cNvSpPr/>
          <p:nvPr/>
        </p:nvSpPr>
        <p:spPr>
          <a:xfrm>
            <a:off x="4213645" y="1800980"/>
            <a:ext cx="1726595" cy="4097060"/>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1" name="Graphic 30" descr="Skull with solid fill">
            <a:extLst>
              <a:ext uri="{FF2B5EF4-FFF2-40B4-BE49-F238E27FC236}">
                <a16:creationId xmlns:a16="http://schemas.microsoft.com/office/drawing/2014/main" id="{7851B1AE-3552-F078-B585-D58E194B92B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495163" y="4135900"/>
            <a:ext cx="914400" cy="914400"/>
          </a:xfrm>
          <a:prstGeom prst="rect">
            <a:avLst/>
          </a:prstGeom>
        </p:spPr>
      </p:pic>
      <p:pic>
        <p:nvPicPr>
          <p:cNvPr id="32" name="Graphic 31" descr="Skull with solid fill">
            <a:extLst>
              <a:ext uri="{FF2B5EF4-FFF2-40B4-BE49-F238E27FC236}">
                <a16:creationId xmlns:a16="http://schemas.microsoft.com/office/drawing/2014/main" id="{315004FE-2565-6AA4-F56D-705E4D80BB0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464696" y="4013053"/>
            <a:ext cx="914400" cy="914400"/>
          </a:xfrm>
          <a:prstGeom prst="rect">
            <a:avLst/>
          </a:prstGeom>
        </p:spPr>
      </p:pic>
      <p:pic>
        <p:nvPicPr>
          <p:cNvPr id="12" name="Graphic 11" descr="Sunglasses face with solid fill with solid fill">
            <a:extLst>
              <a:ext uri="{FF2B5EF4-FFF2-40B4-BE49-F238E27FC236}">
                <a16:creationId xmlns:a16="http://schemas.microsoft.com/office/drawing/2014/main" id="{67C4C1FA-A3CE-8585-8986-6E0051616A4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4548174" y="1922744"/>
            <a:ext cx="914400" cy="914400"/>
          </a:xfrm>
          <a:prstGeom prst="rect">
            <a:avLst/>
          </a:prstGeom>
        </p:spPr>
      </p:pic>
      <p:sp>
        <p:nvSpPr>
          <p:cNvPr id="15" name="TextBox 14">
            <a:extLst>
              <a:ext uri="{FF2B5EF4-FFF2-40B4-BE49-F238E27FC236}">
                <a16:creationId xmlns:a16="http://schemas.microsoft.com/office/drawing/2014/main" id="{23E22E66-2C18-B3F0-18C8-97EC2EBD2ACA}"/>
              </a:ext>
            </a:extLst>
          </p:cNvPr>
          <p:cNvSpPr txBox="1"/>
          <p:nvPr/>
        </p:nvSpPr>
        <p:spPr>
          <a:xfrm>
            <a:off x="4497764" y="2990827"/>
            <a:ext cx="1496636"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13%</a:t>
            </a:r>
            <a:endParaRPr kumimoji="0" lang="es-ES" sz="4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5" name="TextBox 4">
            <a:extLst>
              <a:ext uri="{FF2B5EF4-FFF2-40B4-BE49-F238E27FC236}">
                <a16:creationId xmlns:a16="http://schemas.microsoft.com/office/drawing/2014/main" id="{94C3444B-593E-B15E-761A-764A14DF38E6}"/>
              </a:ext>
            </a:extLst>
          </p:cNvPr>
          <p:cNvSpPr txBox="1"/>
          <p:nvPr/>
        </p:nvSpPr>
        <p:spPr>
          <a:xfrm>
            <a:off x="8410356" y="5050300"/>
            <a:ext cx="1496636"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55%</a:t>
            </a:r>
            <a:endParaRPr kumimoji="0" lang="es-E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2" name="TextBox 1">
            <a:extLst>
              <a:ext uri="{FF2B5EF4-FFF2-40B4-BE49-F238E27FC236}">
                <a16:creationId xmlns:a16="http://schemas.microsoft.com/office/drawing/2014/main" id="{2DF0E588-EB76-937B-58BA-FDBDC207BF9C}"/>
              </a:ext>
            </a:extLst>
          </p:cNvPr>
          <p:cNvSpPr txBox="1"/>
          <p:nvPr/>
        </p:nvSpPr>
        <p:spPr>
          <a:xfrm>
            <a:off x="155387"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Lumpfish </a:t>
            </a:r>
            <a:r>
              <a:rPr lang="en-GB" sz="3600" b="1" i="1" dirty="0">
                <a:solidFill>
                  <a:srgbClr val="00B050"/>
                </a:solidFill>
              </a:rPr>
              <a:t>current</a:t>
            </a:r>
            <a:r>
              <a:rPr lang="en-GB" sz="3600" b="1" dirty="0">
                <a:solidFill>
                  <a:schemeClr val="bg1"/>
                </a:solidFill>
              </a:rPr>
              <a:t> suitability</a:t>
            </a:r>
          </a:p>
        </p:txBody>
      </p:sp>
      <p:pic>
        <p:nvPicPr>
          <p:cNvPr id="6" name="Picture 4" descr="Greenland lumpfish - MSC Fisheries">
            <a:extLst>
              <a:ext uri="{FF2B5EF4-FFF2-40B4-BE49-F238E27FC236}">
                <a16:creationId xmlns:a16="http://schemas.microsoft.com/office/drawing/2014/main" id="{004FD173-7F81-3C28-9260-461B4F04E08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9974" b="11750"/>
          <a:stretch/>
        </p:blipFill>
        <p:spPr bwMode="auto">
          <a:xfrm flipH="1">
            <a:off x="9158674" y="137852"/>
            <a:ext cx="1937147" cy="100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3161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EBFF-2FCA-48E5-BBD4-F35D73738ADE}"/>
              </a:ext>
            </a:extLst>
          </p:cNvPr>
          <p:cNvSpPr>
            <a:spLocks noGrp="1"/>
          </p:cNvSpPr>
          <p:nvPr>
            <p:ph type="title"/>
          </p:nvPr>
        </p:nvSpPr>
        <p:spPr>
          <a:xfrm>
            <a:off x="506575" y="1903899"/>
            <a:ext cx="3200400" cy="2286000"/>
          </a:xfrm>
        </p:spPr>
        <p:txBody>
          <a:bodyPr>
            <a:normAutofit/>
          </a:bodyPr>
          <a:lstStyle/>
          <a:p>
            <a:r>
              <a:rPr lang="en-GB" sz="4500" b="1" dirty="0"/>
              <a:t/>
            </a:r>
            <a:br>
              <a:rPr lang="en-GB" sz="4500" b="1" dirty="0"/>
            </a:br>
            <a:r>
              <a:rPr lang="en-GB" sz="4500" b="1" dirty="0"/>
              <a:t>Modelling</a:t>
            </a:r>
          </a:p>
        </p:txBody>
      </p:sp>
      <p:sp>
        <p:nvSpPr>
          <p:cNvPr id="3" name="TextBox 2">
            <a:extLst>
              <a:ext uri="{FF2B5EF4-FFF2-40B4-BE49-F238E27FC236}">
                <a16:creationId xmlns:a16="http://schemas.microsoft.com/office/drawing/2014/main" id="{4A1672A8-0471-4AA2-CEC0-D5740313BE55}"/>
              </a:ext>
            </a:extLst>
          </p:cNvPr>
          <p:cNvSpPr txBox="1"/>
          <p:nvPr/>
        </p:nvSpPr>
        <p:spPr>
          <a:xfrm>
            <a:off x="4294415" y="1187360"/>
            <a:ext cx="3891642" cy="3744615"/>
          </a:xfrm>
          <a:prstGeom prst="rect">
            <a:avLst/>
          </a:prstGeom>
          <a:noFill/>
        </p:spPr>
        <p:txBody>
          <a:bodyPr wrap="square">
            <a:spAutoFit/>
          </a:bodyPr>
          <a:lstStyle/>
          <a:p>
            <a:pPr defTabSz="685800">
              <a:lnSpc>
                <a:spcPts val="2000"/>
              </a:lnSpc>
            </a:pPr>
            <a:endParaRPr lang="en-GB"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a:r>
              <a:rPr lang="en-GB" sz="3400" dirty="0">
                <a:solidFill>
                  <a:prstClr val="black"/>
                </a:solidFill>
                <a:latin typeface="Arial" panose="020B0604020202020204" pitchFamily="34" charset="0"/>
                <a:ea typeface="Calibri" panose="020F0502020204030204" pitchFamily="34" charset="0"/>
                <a:cs typeface="Arial" panose="020B0604020202020204" pitchFamily="34" charset="0"/>
              </a:rPr>
              <a:t>Estimate impacts of future climate change scenarios </a:t>
            </a:r>
          </a:p>
          <a:p>
            <a:pPr defTabSz="685800">
              <a:lnSpc>
                <a:spcPts val="2000"/>
              </a:lnSpc>
            </a:pPr>
            <a:endParaRPr lang="en-GB" sz="34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defTabSz="685800"/>
            <a:r>
              <a:rPr lang="en-GB" sz="3400" dirty="0">
                <a:solidFill>
                  <a:prstClr val="black"/>
                </a:solidFill>
                <a:latin typeface="Arial" panose="020B0604020202020204" pitchFamily="34" charset="0"/>
                <a:ea typeface="Calibri" panose="020F0502020204030204" pitchFamily="34" charset="0"/>
                <a:cs typeface="Arial" panose="020B0604020202020204" pitchFamily="34" charset="0"/>
              </a:rPr>
              <a:t>Assess future opportunities and challenges </a:t>
            </a:r>
            <a:endParaRPr lang="en-GB" sz="3400" dirty="0">
              <a:solidFill>
                <a:prstClr val="black"/>
              </a:solidFill>
              <a:latin typeface="Arial" panose="020B0604020202020204" pitchFamily="34" charset="0"/>
              <a:cs typeface="Arial" panose="020B0604020202020204" pitchFamily="34" charset="0"/>
            </a:endParaRPr>
          </a:p>
        </p:txBody>
      </p:sp>
      <p:pic>
        <p:nvPicPr>
          <p:cNvPr id="6" name="Picture 4" descr="Distribution of mixed and stratif ied water around Ireland in summer ( July-August). Data from the Rutgers Ocean Modeling System (ROMS).">
            <a:extLst>
              <a:ext uri="{FF2B5EF4-FFF2-40B4-BE49-F238E27FC236}">
                <a16:creationId xmlns:a16="http://schemas.microsoft.com/office/drawing/2014/main" id="{BC26C4B5-BE45-14B1-DA58-E08FFE64DE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6057" y="1724898"/>
            <a:ext cx="3416429" cy="32070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973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2F9A2-3847-E9D8-8787-78008551CEC2}"/>
              </a:ext>
            </a:extLst>
          </p:cNvPr>
          <p:cNvPicPr>
            <a:picLocks noChangeAspect="1"/>
          </p:cNvPicPr>
          <p:nvPr/>
        </p:nvPicPr>
        <p:blipFill>
          <a:blip r:embed="rId2"/>
          <a:stretch>
            <a:fillRect/>
          </a:stretch>
        </p:blipFill>
        <p:spPr>
          <a:xfrm>
            <a:off x="1852536" y="1358933"/>
            <a:ext cx="7874768" cy="5210532"/>
          </a:xfrm>
          <a:prstGeom prst="rect">
            <a:avLst/>
          </a:prstGeom>
        </p:spPr>
      </p:pic>
      <p:cxnSp>
        <p:nvCxnSpPr>
          <p:cNvPr id="13" name="Straight Arrow Connector 12">
            <a:extLst>
              <a:ext uri="{FF2B5EF4-FFF2-40B4-BE49-F238E27FC236}">
                <a16:creationId xmlns:a16="http://schemas.microsoft.com/office/drawing/2014/main" id="{94BC54D7-DF35-C86B-3BFB-4EBA3FFD350D}"/>
              </a:ext>
            </a:extLst>
          </p:cNvPr>
          <p:cNvCxnSpPr>
            <a:cxnSpLocks/>
          </p:cNvCxnSpPr>
          <p:nvPr/>
        </p:nvCxnSpPr>
        <p:spPr>
          <a:xfrm>
            <a:off x="4905249" y="5807333"/>
            <a:ext cx="1714587"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2BC07B7-6201-52F2-E33D-0B6D06E9283C}"/>
              </a:ext>
            </a:extLst>
          </p:cNvPr>
          <p:cNvCxnSpPr>
            <a:cxnSpLocks/>
          </p:cNvCxnSpPr>
          <p:nvPr/>
        </p:nvCxnSpPr>
        <p:spPr>
          <a:xfrm>
            <a:off x="2513772" y="5807333"/>
            <a:ext cx="2431234" cy="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AD67D82-8918-47C6-FEA8-3CC08A41A723}"/>
              </a:ext>
            </a:extLst>
          </p:cNvPr>
          <p:cNvSpPr txBox="1"/>
          <p:nvPr/>
        </p:nvSpPr>
        <p:spPr>
          <a:xfrm>
            <a:off x="4789395" y="5284071"/>
            <a:ext cx="3660881"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rgbClr val="FF0000"/>
                </a:solidFill>
                <a:effectLst/>
                <a:latin typeface="arial" panose="020B0604020202020204" pitchFamily="34" charset="0"/>
              </a:rPr>
              <a:t>thermophilic</a:t>
            </a:r>
            <a:endParaRPr lang="es-ES" sz="2400" b="1" dirty="0">
              <a:solidFill>
                <a:srgbClr val="FF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0C4EA9E-60B4-96B5-CC94-7C44320D501E}"/>
              </a:ext>
            </a:extLst>
          </p:cNvPr>
          <p:cNvSpPr txBox="1"/>
          <p:nvPr/>
        </p:nvSpPr>
        <p:spPr>
          <a:xfrm>
            <a:off x="2806414" y="5268169"/>
            <a:ext cx="2199132"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chemeClr val="bg2">
                    <a:lumMod val="50000"/>
                  </a:schemeClr>
                </a:solidFill>
                <a:effectLst/>
                <a:latin typeface="arial" panose="020B0604020202020204" pitchFamily="34" charset="0"/>
              </a:rPr>
              <a:t>psychrophilic</a:t>
            </a:r>
            <a:endParaRPr lang="es-ES" sz="2400" b="1" dirty="0">
              <a:solidFill>
                <a:schemeClr val="bg2">
                  <a:lumMod val="50000"/>
                </a:schemeClr>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C849F29E-7EF1-F503-899C-CA24A07C319D}"/>
              </a:ext>
            </a:extLst>
          </p:cNvPr>
          <p:cNvSpPr/>
          <p:nvPr/>
        </p:nvSpPr>
        <p:spPr>
          <a:xfrm>
            <a:off x="2572456" y="1800980"/>
            <a:ext cx="4098897" cy="3518442"/>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angle 1">
            <a:extLst>
              <a:ext uri="{FF2B5EF4-FFF2-40B4-BE49-F238E27FC236}">
                <a16:creationId xmlns:a16="http://schemas.microsoft.com/office/drawing/2014/main" id="{FA45E974-B4AE-97C4-97F8-A69A43587CD6}"/>
              </a:ext>
            </a:extLst>
          </p:cNvPr>
          <p:cNvSpPr/>
          <p:nvPr/>
        </p:nvSpPr>
        <p:spPr>
          <a:xfrm>
            <a:off x="3116911" y="6138407"/>
            <a:ext cx="5776623" cy="156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TextBox 11">
            <a:extLst>
              <a:ext uri="{FF2B5EF4-FFF2-40B4-BE49-F238E27FC236}">
                <a16:creationId xmlns:a16="http://schemas.microsoft.com/office/drawing/2014/main" id="{581A64C6-EFF4-C64E-38E6-F9BF7D46C945}"/>
              </a:ext>
            </a:extLst>
          </p:cNvPr>
          <p:cNvSpPr txBox="1"/>
          <p:nvPr/>
        </p:nvSpPr>
        <p:spPr>
          <a:xfrm>
            <a:off x="2983482" y="6120235"/>
            <a:ext cx="1190817" cy="292388"/>
          </a:xfrm>
          <a:prstGeom prst="rect">
            <a:avLst/>
          </a:prstGeom>
          <a:noFill/>
        </p:spPr>
        <p:txBody>
          <a:bodyPr wrap="square" rtlCol="0">
            <a:spAutoFit/>
          </a:bodyPr>
          <a:lstStyle/>
          <a:p>
            <a:r>
              <a:rPr lang="en-GB" sz="1300" b="0" i="0" dirty="0">
                <a:solidFill>
                  <a:srgbClr val="202124"/>
                </a:solidFill>
                <a:effectLst/>
                <a:latin typeface="arial" panose="020B0604020202020204" pitchFamily="34" charset="0"/>
              </a:rPr>
              <a:t> 10</a:t>
            </a:r>
            <a:endParaRPr lang="es-ES" sz="1300" b="1" dirty="0">
              <a:solidFill>
                <a:schemeClr val="bg2">
                  <a:lumMod val="50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08F05FC-6B2F-3BEA-C730-2B73CB9FB220}"/>
              </a:ext>
            </a:extLst>
          </p:cNvPr>
          <p:cNvSpPr txBox="1"/>
          <p:nvPr/>
        </p:nvSpPr>
        <p:spPr>
          <a:xfrm>
            <a:off x="4673979" y="6120235"/>
            <a:ext cx="1190817" cy="292388"/>
          </a:xfrm>
          <a:prstGeom prst="rect">
            <a:avLst/>
          </a:prstGeom>
          <a:noFill/>
        </p:spPr>
        <p:txBody>
          <a:bodyPr wrap="square" rtlCol="0">
            <a:spAutoFit/>
          </a:bodyPr>
          <a:lstStyle/>
          <a:p>
            <a:r>
              <a:rPr lang="en-GB" sz="1300" b="0" i="0" dirty="0">
                <a:solidFill>
                  <a:srgbClr val="202124"/>
                </a:solidFill>
                <a:effectLst/>
                <a:latin typeface="arial" panose="020B0604020202020204" pitchFamily="34" charset="0"/>
              </a:rPr>
              <a:t> 15</a:t>
            </a:r>
            <a:endParaRPr lang="es-ES" sz="1300" b="1" dirty="0">
              <a:solidFill>
                <a:schemeClr val="bg2">
                  <a:lumMod val="50000"/>
                </a:schemeClr>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BF83EB55-8A1D-55CD-563E-897B86DA5AA2}"/>
              </a:ext>
            </a:extLst>
          </p:cNvPr>
          <p:cNvSpPr txBox="1"/>
          <p:nvPr/>
        </p:nvSpPr>
        <p:spPr>
          <a:xfrm>
            <a:off x="6434049" y="6120235"/>
            <a:ext cx="1190817" cy="292388"/>
          </a:xfrm>
          <a:prstGeom prst="rect">
            <a:avLst/>
          </a:prstGeom>
          <a:noFill/>
        </p:spPr>
        <p:txBody>
          <a:bodyPr wrap="square" rtlCol="0">
            <a:spAutoFit/>
          </a:bodyPr>
          <a:lstStyle/>
          <a:p>
            <a:r>
              <a:rPr lang="en-GB" sz="1300" b="0" i="0" dirty="0">
                <a:solidFill>
                  <a:srgbClr val="202124"/>
                </a:solidFill>
                <a:effectLst/>
                <a:latin typeface="arial" panose="020B0604020202020204" pitchFamily="34" charset="0"/>
              </a:rPr>
              <a:t> 20</a:t>
            </a:r>
            <a:endParaRPr lang="es-ES" sz="1300" b="1" dirty="0">
              <a:solidFill>
                <a:schemeClr val="bg2">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53258A6-1961-F655-F072-7DB8D09DCAEE}"/>
              </a:ext>
            </a:extLst>
          </p:cNvPr>
          <p:cNvSpPr txBox="1"/>
          <p:nvPr/>
        </p:nvSpPr>
        <p:spPr>
          <a:xfrm>
            <a:off x="8143506" y="6120235"/>
            <a:ext cx="1190817" cy="292388"/>
          </a:xfrm>
          <a:prstGeom prst="rect">
            <a:avLst/>
          </a:prstGeom>
          <a:noFill/>
        </p:spPr>
        <p:txBody>
          <a:bodyPr wrap="square" rtlCol="0">
            <a:spAutoFit/>
          </a:bodyPr>
          <a:lstStyle/>
          <a:p>
            <a:r>
              <a:rPr lang="en-GB" sz="1300" b="0" i="0" dirty="0">
                <a:solidFill>
                  <a:srgbClr val="202124"/>
                </a:solidFill>
                <a:effectLst/>
                <a:latin typeface="arial" panose="020B0604020202020204" pitchFamily="34" charset="0"/>
              </a:rPr>
              <a:t> 25</a:t>
            </a:r>
            <a:endParaRPr lang="es-ES" sz="1300" b="1" dirty="0">
              <a:solidFill>
                <a:schemeClr val="bg2">
                  <a:lumMod val="50000"/>
                </a:schemeClr>
              </a:solidFill>
              <a:latin typeface="Arial" panose="020B0604020202020204" pitchFamily="34" charset="0"/>
              <a:cs typeface="Arial" panose="020B0604020202020204" pitchFamily="34" charset="0"/>
            </a:endParaRPr>
          </a:p>
        </p:txBody>
      </p:sp>
      <p:pic>
        <p:nvPicPr>
          <p:cNvPr id="20" name="Graphic 19" descr="Skull with solid fill">
            <a:extLst>
              <a:ext uri="{FF2B5EF4-FFF2-40B4-BE49-F238E27FC236}">
                <a16:creationId xmlns:a16="http://schemas.microsoft.com/office/drawing/2014/main" id="{3BBDC26B-C185-ABF5-31DF-4DF2135895D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580763" y="3995172"/>
            <a:ext cx="914400" cy="914400"/>
          </a:xfrm>
          <a:prstGeom prst="rect">
            <a:avLst/>
          </a:prstGeom>
        </p:spPr>
      </p:pic>
      <p:pic>
        <p:nvPicPr>
          <p:cNvPr id="24" name="Graphic 23" descr="Sunglasses face with solid fill with solid fill">
            <a:extLst>
              <a:ext uri="{FF2B5EF4-FFF2-40B4-BE49-F238E27FC236}">
                <a16:creationId xmlns:a16="http://schemas.microsoft.com/office/drawing/2014/main" id="{2A36D21F-79B7-6840-CFE7-68445CBB0F9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237392" y="2039471"/>
            <a:ext cx="914400" cy="914400"/>
          </a:xfrm>
          <a:prstGeom prst="rect">
            <a:avLst/>
          </a:prstGeom>
        </p:spPr>
      </p:pic>
      <p:sp>
        <p:nvSpPr>
          <p:cNvPr id="23" name="TextBox 22">
            <a:extLst>
              <a:ext uri="{FF2B5EF4-FFF2-40B4-BE49-F238E27FC236}">
                <a16:creationId xmlns:a16="http://schemas.microsoft.com/office/drawing/2014/main" id="{4E0AE0BE-6EA9-D264-14CD-74ABEC9B671F}"/>
              </a:ext>
            </a:extLst>
          </p:cNvPr>
          <p:cNvSpPr txBox="1"/>
          <p:nvPr/>
        </p:nvSpPr>
        <p:spPr>
          <a:xfrm>
            <a:off x="4174299" y="2980993"/>
            <a:ext cx="1347329" cy="707886"/>
          </a:xfrm>
          <a:prstGeom prst="rect">
            <a:avLst/>
          </a:prstGeom>
          <a:noFill/>
        </p:spPr>
        <p:txBody>
          <a:bodyPr wrap="square">
            <a:spAutoFit/>
          </a:bodyPr>
          <a:lstStyle/>
          <a:p>
            <a:r>
              <a:rPr lang="en-GB" sz="4000" b="1" dirty="0">
                <a:solidFill>
                  <a:srgbClr val="00B050"/>
                </a:solidFill>
                <a:latin typeface="arial" panose="020B0604020202020204" pitchFamily="34" charset="0"/>
                <a:cs typeface="Arial" panose="020B0604020202020204" pitchFamily="34" charset="0"/>
              </a:rPr>
              <a:t>37%</a:t>
            </a:r>
            <a:endParaRPr lang="es-ES" sz="4000" dirty="0">
              <a:solidFill>
                <a:srgbClr val="00B050"/>
              </a:solidFill>
            </a:endParaRPr>
          </a:p>
        </p:txBody>
      </p:sp>
      <p:sp>
        <p:nvSpPr>
          <p:cNvPr id="25" name="TextBox 24">
            <a:extLst>
              <a:ext uri="{FF2B5EF4-FFF2-40B4-BE49-F238E27FC236}">
                <a16:creationId xmlns:a16="http://schemas.microsoft.com/office/drawing/2014/main" id="{72B1BA71-E581-7EB0-0E50-54B90AFCBBD4}"/>
              </a:ext>
            </a:extLst>
          </p:cNvPr>
          <p:cNvSpPr txBox="1"/>
          <p:nvPr/>
        </p:nvSpPr>
        <p:spPr>
          <a:xfrm>
            <a:off x="3185564" y="4875498"/>
            <a:ext cx="2199132"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rgbClr val="2F3293"/>
                </a:solidFill>
                <a:effectLst/>
                <a:latin typeface="arial" panose="020B0604020202020204" pitchFamily="34" charset="0"/>
              </a:rPr>
              <a:t>17%</a:t>
            </a:r>
            <a:endParaRPr lang="es-ES" sz="2400" b="1" dirty="0">
              <a:solidFill>
                <a:srgbClr val="2F3293"/>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335085F9-1F9F-926D-BA99-F8B9DF18228F}"/>
              </a:ext>
            </a:extLst>
          </p:cNvPr>
          <p:cNvSpPr txBox="1"/>
          <p:nvPr/>
        </p:nvSpPr>
        <p:spPr>
          <a:xfrm>
            <a:off x="5276998" y="4933826"/>
            <a:ext cx="2199132" cy="461665"/>
          </a:xfrm>
          <a:prstGeom prst="rect">
            <a:avLst/>
          </a:prstGeom>
          <a:noFill/>
        </p:spPr>
        <p:txBody>
          <a:bodyPr wrap="square" rtlCol="0">
            <a:spAutoFit/>
          </a:bodyPr>
          <a:lstStyle/>
          <a:p>
            <a:r>
              <a:rPr lang="en-GB" sz="2400" b="0" i="0" dirty="0">
                <a:solidFill>
                  <a:srgbClr val="202124"/>
                </a:solidFill>
                <a:effectLst/>
                <a:latin typeface="arial" panose="020B0604020202020204" pitchFamily="34" charset="0"/>
              </a:rPr>
              <a:t> </a:t>
            </a:r>
            <a:r>
              <a:rPr lang="en-GB" sz="2400" b="0" i="0" dirty="0">
                <a:solidFill>
                  <a:srgbClr val="FF0000"/>
                </a:solidFill>
                <a:effectLst/>
                <a:latin typeface="arial" panose="020B0604020202020204" pitchFamily="34" charset="0"/>
              </a:rPr>
              <a:t>20%</a:t>
            </a:r>
            <a:endParaRPr lang="es-ES" sz="2400" b="1" dirty="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EF92B26A-10AB-7970-A864-841EFB59333B}"/>
              </a:ext>
            </a:extLst>
          </p:cNvPr>
          <p:cNvSpPr txBox="1"/>
          <p:nvPr/>
        </p:nvSpPr>
        <p:spPr>
          <a:xfrm>
            <a:off x="7647890" y="4927744"/>
            <a:ext cx="1347329" cy="707886"/>
          </a:xfrm>
          <a:prstGeom prst="rect">
            <a:avLst/>
          </a:prstGeom>
          <a:noFill/>
        </p:spPr>
        <p:txBody>
          <a:bodyPr wrap="square">
            <a:spAutoFit/>
          </a:bodyPr>
          <a:lstStyle/>
          <a:p>
            <a:r>
              <a:rPr lang="en-GB" sz="4000" b="1" dirty="0">
                <a:solidFill>
                  <a:srgbClr val="FF0000"/>
                </a:solidFill>
                <a:latin typeface="arial" panose="020B0604020202020204" pitchFamily="34" charset="0"/>
                <a:cs typeface="Arial" panose="020B0604020202020204" pitchFamily="34" charset="0"/>
              </a:rPr>
              <a:t>63%</a:t>
            </a:r>
            <a:endParaRPr lang="es-ES" sz="4000" dirty="0">
              <a:solidFill>
                <a:srgbClr val="FF0000"/>
              </a:solidFill>
            </a:endParaRPr>
          </a:p>
        </p:txBody>
      </p:sp>
      <p:sp>
        <p:nvSpPr>
          <p:cNvPr id="5" name="TextBox 4">
            <a:extLst>
              <a:ext uri="{FF2B5EF4-FFF2-40B4-BE49-F238E27FC236}">
                <a16:creationId xmlns:a16="http://schemas.microsoft.com/office/drawing/2014/main" id="{B7E92CA0-494A-4357-61A4-15BE9B2556C7}"/>
              </a:ext>
            </a:extLst>
          </p:cNvPr>
          <p:cNvSpPr txBox="1"/>
          <p:nvPr/>
        </p:nvSpPr>
        <p:spPr>
          <a:xfrm>
            <a:off x="155387"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Seabass </a:t>
            </a:r>
            <a:r>
              <a:rPr lang="en-GB" sz="3600" b="1" i="1" dirty="0">
                <a:solidFill>
                  <a:srgbClr val="FF0000"/>
                </a:solidFill>
                <a:effectLst>
                  <a:outerShdw blurRad="38100" dist="38100" dir="2700000" algn="tl">
                    <a:srgbClr val="000000">
                      <a:alpha val="43137"/>
                    </a:srgbClr>
                  </a:outerShdw>
                </a:effectLst>
              </a:rPr>
              <a:t>future</a:t>
            </a:r>
            <a:r>
              <a:rPr lang="en-GB" sz="3600" b="1" i="1" dirty="0">
                <a:solidFill>
                  <a:srgbClr val="FFFF00"/>
                </a:solidFill>
                <a:effectLst>
                  <a:outerShdw blurRad="38100" dist="38100" dir="2700000" algn="tl">
                    <a:srgbClr val="000000">
                      <a:alpha val="43137"/>
                    </a:srgbClr>
                  </a:outerShdw>
                </a:effectLst>
              </a:rPr>
              <a:t> </a:t>
            </a:r>
            <a:r>
              <a:rPr lang="en-GB" sz="3600" b="1" dirty="0">
                <a:solidFill>
                  <a:schemeClr val="bg1"/>
                </a:solidFill>
              </a:rPr>
              <a:t>suitability</a:t>
            </a:r>
          </a:p>
        </p:txBody>
      </p:sp>
      <p:pic>
        <p:nvPicPr>
          <p:cNvPr id="6" name="Picture 5" descr="Sea Bass - The Devon Fishmonger">
            <a:extLst>
              <a:ext uri="{FF2B5EF4-FFF2-40B4-BE49-F238E27FC236}">
                <a16:creationId xmlns:a16="http://schemas.microsoft.com/office/drawing/2014/main" id="{63F47AE4-48AF-7A54-D920-59CD937F584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310" b="30040"/>
          <a:stretch/>
        </p:blipFill>
        <p:spPr bwMode="auto">
          <a:xfrm>
            <a:off x="8974354" y="177522"/>
            <a:ext cx="2799845" cy="874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415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a Bass - The Devon Fishmonger">
            <a:extLst>
              <a:ext uri="{FF2B5EF4-FFF2-40B4-BE49-F238E27FC236}">
                <a16:creationId xmlns:a16="http://schemas.microsoft.com/office/drawing/2014/main" id="{EA7041B3-407B-77FA-DEE9-E29F1BE0A9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310" b="30040"/>
          <a:stretch/>
        </p:blipFill>
        <p:spPr bwMode="auto">
          <a:xfrm>
            <a:off x="4132690" y="637409"/>
            <a:ext cx="4319476" cy="13493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2162AE8-3CF8-4486-8512-0BB098A3C3FC}"/>
              </a:ext>
            </a:extLst>
          </p:cNvPr>
          <p:cNvSpPr txBox="1"/>
          <p:nvPr/>
        </p:nvSpPr>
        <p:spPr>
          <a:xfrm>
            <a:off x="8516986" y="676827"/>
            <a:ext cx="3540809" cy="1077218"/>
          </a:xfrm>
          <a:prstGeom prst="rect">
            <a:avLst/>
          </a:prstGeom>
          <a:noFill/>
        </p:spPr>
        <p:txBody>
          <a:bodyPr wrap="square" rtlCol="0">
            <a:spAutoFit/>
          </a:bodyPr>
          <a:lstStyle/>
          <a:p>
            <a:r>
              <a:rPr lang="en-GB" sz="3200" dirty="0"/>
              <a:t>Sport &amp; Commercial </a:t>
            </a:r>
          </a:p>
          <a:p>
            <a:r>
              <a:rPr lang="en-GB" sz="3200" dirty="0"/>
              <a:t>Fisheries in Irish Sea</a:t>
            </a:r>
          </a:p>
        </p:txBody>
      </p:sp>
      <p:sp>
        <p:nvSpPr>
          <p:cNvPr id="10" name="Title 1">
            <a:extLst>
              <a:ext uri="{FF2B5EF4-FFF2-40B4-BE49-F238E27FC236}">
                <a16:creationId xmlns:a16="http://schemas.microsoft.com/office/drawing/2014/main" id="{0FA67CDF-8115-EF0B-B7B1-9BF1965E2EF2}"/>
              </a:ext>
            </a:extLst>
          </p:cNvPr>
          <p:cNvSpPr txBox="1">
            <a:spLocks/>
          </p:cNvSpPr>
          <p:nvPr/>
        </p:nvSpPr>
        <p:spPr>
          <a:xfrm>
            <a:off x="792007" y="2623855"/>
            <a:ext cx="3200400" cy="161029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GB" sz="4500" b="1" dirty="0"/>
              <a:t>Three </a:t>
            </a:r>
          </a:p>
          <a:p>
            <a:r>
              <a:rPr lang="en-GB" sz="4500" b="1" dirty="0"/>
              <a:t>Study species</a:t>
            </a:r>
          </a:p>
        </p:txBody>
      </p:sp>
      <p:sp>
        <p:nvSpPr>
          <p:cNvPr id="11" name="Title 1">
            <a:extLst>
              <a:ext uri="{FF2B5EF4-FFF2-40B4-BE49-F238E27FC236}">
                <a16:creationId xmlns:a16="http://schemas.microsoft.com/office/drawing/2014/main" id="{8CC6E74E-6F9A-2029-AF68-604B4FDD3E4C}"/>
              </a:ext>
            </a:extLst>
          </p:cNvPr>
          <p:cNvSpPr txBox="1">
            <a:spLocks/>
          </p:cNvSpPr>
          <p:nvPr/>
        </p:nvSpPr>
        <p:spPr>
          <a:xfrm>
            <a:off x="4504598" y="370920"/>
            <a:ext cx="3200400" cy="420513"/>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GB" sz="3200" b="1" dirty="0">
                <a:solidFill>
                  <a:schemeClr val="tx1"/>
                </a:solidFill>
              </a:rPr>
              <a:t>1. Seabass</a:t>
            </a:r>
          </a:p>
        </p:txBody>
      </p:sp>
      <p:pic>
        <p:nvPicPr>
          <p:cNvPr id="3" name="Picture 2">
            <a:extLst>
              <a:ext uri="{FF2B5EF4-FFF2-40B4-BE49-F238E27FC236}">
                <a16:creationId xmlns:a16="http://schemas.microsoft.com/office/drawing/2014/main" id="{BD874714-A1E2-B497-1FC2-5F1A2A0E59AC}"/>
              </a:ext>
            </a:extLst>
          </p:cNvPr>
          <p:cNvPicPr>
            <a:picLocks noChangeAspect="1"/>
          </p:cNvPicPr>
          <p:nvPr/>
        </p:nvPicPr>
        <p:blipFill>
          <a:blip r:embed="rId3"/>
          <a:stretch>
            <a:fillRect/>
          </a:stretch>
        </p:blipFill>
        <p:spPr>
          <a:xfrm>
            <a:off x="4696570" y="2477937"/>
            <a:ext cx="7006050" cy="3940903"/>
          </a:xfrm>
          <a:prstGeom prst="rect">
            <a:avLst/>
          </a:prstGeom>
        </p:spPr>
      </p:pic>
    </p:spTree>
    <p:extLst>
      <p:ext uri="{BB962C8B-B14F-4D97-AF65-F5344CB8AC3E}">
        <p14:creationId xmlns:p14="http://schemas.microsoft.com/office/powerpoint/2010/main" val="589830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F2F9A2-3847-E9D8-8787-78008551CEC2}"/>
              </a:ext>
            </a:extLst>
          </p:cNvPr>
          <p:cNvPicPr>
            <a:picLocks noChangeAspect="1"/>
          </p:cNvPicPr>
          <p:nvPr/>
        </p:nvPicPr>
        <p:blipFill>
          <a:blip r:embed="rId2"/>
          <a:stretch>
            <a:fillRect/>
          </a:stretch>
        </p:blipFill>
        <p:spPr>
          <a:xfrm>
            <a:off x="1852536" y="1358933"/>
            <a:ext cx="7874768" cy="5210532"/>
          </a:xfrm>
          <a:prstGeom prst="rect">
            <a:avLst/>
          </a:prstGeom>
        </p:spPr>
      </p:pic>
      <p:sp>
        <p:nvSpPr>
          <p:cNvPr id="10" name="Rectangle 9">
            <a:extLst>
              <a:ext uri="{FF2B5EF4-FFF2-40B4-BE49-F238E27FC236}">
                <a16:creationId xmlns:a16="http://schemas.microsoft.com/office/drawing/2014/main" id="{C849F29E-7EF1-F503-899C-CA24A07C319D}"/>
              </a:ext>
            </a:extLst>
          </p:cNvPr>
          <p:cNvSpPr/>
          <p:nvPr/>
        </p:nvSpPr>
        <p:spPr>
          <a:xfrm>
            <a:off x="2587812" y="1800980"/>
            <a:ext cx="1347329" cy="4063206"/>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FA45E974-B4AE-97C4-97F8-A69A43587CD6}"/>
              </a:ext>
            </a:extLst>
          </p:cNvPr>
          <p:cNvSpPr/>
          <p:nvPr/>
        </p:nvSpPr>
        <p:spPr>
          <a:xfrm>
            <a:off x="3116911" y="6138407"/>
            <a:ext cx="5776623" cy="1568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81A64C6-EFF4-C64E-38E6-F9BF7D46C945}"/>
              </a:ext>
            </a:extLst>
          </p:cNvPr>
          <p:cNvSpPr txBox="1"/>
          <p:nvPr/>
        </p:nvSpPr>
        <p:spPr>
          <a:xfrm>
            <a:off x="2983482" y="6120235"/>
            <a:ext cx="1190817"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10</a:t>
            </a:r>
            <a:endParaRPr kumimoji="0" lang="es-ES" sz="1300" b="1"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408F05FC-6B2F-3BEA-C730-2B73CB9FB220}"/>
              </a:ext>
            </a:extLst>
          </p:cNvPr>
          <p:cNvSpPr txBox="1"/>
          <p:nvPr/>
        </p:nvSpPr>
        <p:spPr>
          <a:xfrm>
            <a:off x="4673979" y="6120235"/>
            <a:ext cx="1190817"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15</a:t>
            </a:r>
            <a:endParaRPr kumimoji="0" lang="es-ES" sz="1300" b="1"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F83EB55-8A1D-55CD-563E-897B86DA5AA2}"/>
              </a:ext>
            </a:extLst>
          </p:cNvPr>
          <p:cNvSpPr txBox="1"/>
          <p:nvPr/>
        </p:nvSpPr>
        <p:spPr>
          <a:xfrm>
            <a:off x="6434049" y="6120235"/>
            <a:ext cx="1190817"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20</a:t>
            </a:r>
            <a:endParaRPr kumimoji="0" lang="es-ES" sz="1300" b="1"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553258A6-1961-F655-F072-7DB8D09DCAEE}"/>
              </a:ext>
            </a:extLst>
          </p:cNvPr>
          <p:cNvSpPr txBox="1"/>
          <p:nvPr/>
        </p:nvSpPr>
        <p:spPr>
          <a:xfrm>
            <a:off x="8143506" y="6120235"/>
            <a:ext cx="1190817"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25</a:t>
            </a:r>
            <a:endParaRPr kumimoji="0" lang="es-ES" sz="1300" b="1" i="0" u="none" strike="noStrike" kern="1200" cap="none" spc="0" normalizeH="0" baseline="0" noProof="0" dirty="0">
              <a:ln>
                <a:noFill/>
              </a:ln>
              <a:solidFill>
                <a:srgbClr val="ACCBF9">
                  <a:lumMod val="50000"/>
                </a:srgbClr>
              </a:solidFill>
              <a:effectLst/>
              <a:uLnTx/>
              <a:uFillTx/>
              <a:latin typeface="Arial" panose="020B0604020202020204" pitchFamily="34" charset="0"/>
              <a:ea typeface="+mn-ea"/>
              <a:cs typeface="Arial" panose="020B0604020202020204" pitchFamily="34" charset="0"/>
            </a:endParaRPr>
          </a:p>
        </p:txBody>
      </p:sp>
      <p:pic>
        <p:nvPicPr>
          <p:cNvPr id="20" name="Graphic 19" descr="Skull with solid fill">
            <a:extLst>
              <a:ext uri="{FF2B5EF4-FFF2-40B4-BE49-F238E27FC236}">
                <a16:creationId xmlns:a16="http://schemas.microsoft.com/office/drawing/2014/main" id="{3BBDC26B-C185-ABF5-31DF-4DF2135895D0}"/>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7580763" y="3995172"/>
            <a:ext cx="914400" cy="914400"/>
          </a:xfrm>
          <a:prstGeom prst="rect">
            <a:avLst/>
          </a:prstGeom>
        </p:spPr>
      </p:pic>
      <p:pic>
        <p:nvPicPr>
          <p:cNvPr id="24" name="Graphic 23" descr="Sunglasses face with solid fill with solid fill">
            <a:extLst>
              <a:ext uri="{FF2B5EF4-FFF2-40B4-BE49-F238E27FC236}">
                <a16:creationId xmlns:a16="http://schemas.microsoft.com/office/drawing/2014/main" id="{2A36D21F-79B7-6840-CFE7-68445CBB0F94}"/>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664490" y="2224700"/>
            <a:ext cx="914400" cy="914400"/>
          </a:xfrm>
          <a:prstGeom prst="rect">
            <a:avLst/>
          </a:prstGeom>
        </p:spPr>
      </p:pic>
      <p:sp>
        <p:nvSpPr>
          <p:cNvPr id="23" name="TextBox 22">
            <a:extLst>
              <a:ext uri="{FF2B5EF4-FFF2-40B4-BE49-F238E27FC236}">
                <a16:creationId xmlns:a16="http://schemas.microsoft.com/office/drawing/2014/main" id="{4E0AE0BE-6EA9-D264-14CD-74ABEC9B671F}"/>
              </a:ext>
            </a:extLst>
          </p:cNvPr>
          <p:cNvSpPr txBox="1"/>
          <p:nvPr/>
        </p:nvSpPr>
        <p:spPr>
          <a:xfrm>
            <a:off x="2738937" y="3335435"/>
            <a:ext cx="134732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7%</a:t>
            </a:r>
            <a:endParaRPr kumimoji="0" lang="es-ES" sz="4000" b="0" i="0" u="none" strike="noStrike" kern="1200" cap="none" spc="0" normalizeH="0" baseline="0" noProof="0" dirty="0">
              <a:ln>
                <a:noFill/>
              </a:ln>
              <a:solidFill>
                <a:srgbClr val="00B050"/>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F92B26A-10AB-7970-A864-841EFB59333B}"/>
              </a:ext>
            </a:extLst>
          </p:cNvPr>
          <p:cNvSpPr txBox="1"/>
          <p:nvPr/>
        </p:nvSpPr>
        <p:spPr>
          <a:xfrm>
            <a:off x="7647890" y="4927744"/>
            <a:ext cx="1347329"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83%</a:t>
            </a:r>
            <a:endParaRPr kumimoji="0" lang="es-ES" sz="4000" b="0" i="0" u="none" strike="noStrike" kern="1200" cap="none" spc="0" normalizeH="0" baseline="0" noProof="0" dirty="0">
              <a:ln>
                <a:noFill/>
              </a:ln>
              <a:solidFill>
                <a:srgbClr val="FF0000"/>
              </a:solidFill>
              <a:effectLst/>
              <a:uLnTx/>
              <a:uFillTx/>
              <a:latin typeface="Calibri"/>
              <a:ea typeface="+mn-ea"/>
              <a:cs typeface="+mn-cs"/>
            </a:endParaRPr>
          </a:p>
        </p:txBody>
      </p:sp>
      <p:cxnSp>
        <p:nvCxnSpPr>
          <p:cNvPr id="4" name="Straight Arrow Connector 3">
            <a:extLst>
              <a:ext uri="{FF2B5EF4-FFF2-40B4-BE49-F238E27FC236}">
                <a16:creationId xmlns:a16="http://schemas.microsoft.com/office/drawing/2014/main" id="{9EF69C3D-0371-6390-36ED-C62B963AD113}"/>
              </a:ext>
            </a:extLst>
          </p:cNvPr>
          <p:cNvCxnSpPr>
            <a:cxnSpLocks/>
          </p:cNvCxnSpPr>
          <p:nvPr/>
        </p:nvCxnSpPr>
        <p:spPr>
          <a:xfrm>
            <a:off x="3878363" y="5839563"/>
            <a:ext cx="2259478" cy="0"/>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24FEDD3-64DC-F3CB-6C7D-26E8837A8AAE}"/>
              </a:ext>
            </a:extLst>
          </p:cNvPr>
          <p:cNvSpPr txBox="1"/>
          <p:nvPr/>
        </p:nvSpPr>
        <p:spPr>
          <a:xfrm>
            <a:off x="4283677" y="5319422"/>
            <a:ext cx="165948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2124"/>
                </a:solidFill>
                <a:effectLst/>
                <a:uLnTx/>
                <a:uFillTx/>
                <a:latin typeface="arial" panose="020B0604020202020204" pitchFamily="34" charset="0"/>
                <a:ea typeface="+mn-ea"/>
                <a:cs typeface="+mn-cs"/>
              </a:rPr>
              <a:t> </a:t>
            </a:r>
            <a:r>
              <a:rPr kumimoji="0" lang="en-GB" sz="20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thermophilic</a:t>
            </a:r>
            <a:endParaRPr kumimoji="0" lang="es-ES" sz="2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074CD73D-C529-605E-211C-74AE51C1315E}"/>
              </a:ext>
            </a:extLst>
          </p:cNvPr>
          <p:cNvSpPr txBox="1"/>
          <p:nvPr/>
        </p:nvSpPr>
        <p:spPr>
          <a:xfrm>
            <a:off x="155387" y="288535"/>
            <a:ext cx="8474636" cy="646331"/>
          </a:xfrm>
          <a:prstGeom prst="rect">
            <a:avLst/>
          </a:prstGeom>
          <a:solidFill>
            <a:srgbClr val="2F3293"/>
          </a:solidFill>
        </p:spPr>
        <p:txBody>
          <a:bodyPr wrap="square" rtlCol="0">
            <a:spAutoFit/>
          </a:bodyPr>
          <a:lstStyle/>
          <a:p>
            <a:pPr algn="ctr"/>
            <a:r>
              <a:rPr lang="en-GB" sz="3600" b="1" dirty="0">
                <a:solidFill>
                  <a:schemeClr val="bg1"/>
                </a:solidFill>
              </a:rPr>
              <a:t>Lumpfish </a:t>
            </a:r>
            <a:r>
              <a:rPr lang="en-GB" sz="3600" b="1" i="1" dirty="0">
                <a:solidFill>
                  <a:srgbClr val="FF0000"/>
                </a:solidFill>
                <a:effectLst>
                  <a:outerShdw blurRad="38100" dist="38100" dir="2700000" algn="tl">
                    <a:srgbClr val="000000">
                      <a:alpha val="43137"/>
                    </a:srgbClr>
                  </a:outerShdw>
                </a:effectLst>
              </a:rPr>
              <a:t>future</a:t>
            </a:r>
            <a:r>
              <a:rPr lang="en-GB" sz="3600" b="1" i="1" dirty="0">
                <a:solidFill>
                  <a:srgbClr val="FFFF00"/>
                </a:solidFill>
                <a:effectLst>
                  <a:outerShdw blurRad="38100" dist="38100" dir="2700000" algn="tl">
                    <a:srgbClr val="000000">
                      <a:alpha val="43137"/>
                    </a:srgbClr>
                  </a:outerShdw>
                </a:effectLst>
              </a:rPr>
              <a:t> </a:t>
            </a:r>
            <a:r>
              <a:rPr lang="en-GB" sz="3600" b="1" dirty="0">
                <a:solidFill>
                  <a:schemeClr val="bg1"/>
                </a:solidFill>
              </a:rPr>
              <a:t>suitability</a:t>
            </a:r>
          </a:p>
        </p:txBody>
      </p:sp>
      <p:pic>
        <p:nvPicPr>
          <p:cNvPr id="8" name="Picture 4" descr="Greenland lumpfish - MSC Fisheries">
            <a:extLst>
              <a:ext uri="{FF2B5EF4-FFF2-40B4-BE49-F238E27FC236}">
                <a16:creationId xmlns:a16="http://schemas.microsoft.com/office/drawing/2014/main" id="{6D097C00-B62A-A86C-9146-608F9014E0C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9974" b="11750"/>
          <a:stretch/>
        </p:blipFill>
        <p:spPr bwMode="auto">
          <a:xfrm flipH="1">
            <a:off x="9158674" y="137852"/>
            <a:ext cx="1937147" cy="100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296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F1A49F2-CB7B-BE28-2E20-296164792E5E}"/>
              </a:ext>
            </a:extLst>
          </p:cNvPr>
          <p:cNvSpPr txBox="1"/>
          <p:nvPr/>
        </p:nvSpPr>
        <p:spPr>
          <a:xfrm>
            <a:off x="381621" y="1504194"/>
            <a:ext cx="11754224" cy="2923877"/>
          </a:xfrm>
          <a:prstGeom prst="rect">
            <a:avLst/>
          </a:prstGeom>
          <a:noFill/>
        </p:spPr>
        <p:txBody>
          <a:bodyPr wrap="square" rtlCol="0">
            <a:spAutoFit/>
          </a:bodyPr>
          <a:lstStyle/>
          <a:p>
            <a:r>
              <a:rPr lang="en-GB" b="0" i="0" dirty="0">
                <a:effectLst/>
                <a:latin typeface="arial" panose="020B0604020202020204" pitchFamily="34" charset="0"/>
              </a:rPr>
              <a:t> </a:t>
            </a:r>
            <a:r>
              <a:rPr lang="en-GB" sz="3200" b="0" i="0" dirty="0">
                <a:effectLst/>
                <a:latin typeface="arial" panose="020B0604020202020204" pitchFamily="34" charset="0"/>
              </a:rPr>
              <a:t>Observed rate of warming may </a:t>
            </a:r>
            <a:r>
              <a:rPr lang="en-GB" sz="3200" b="1" i="0" u="sng" dirty="0">
                <a:effectLst/>
                <a:latin typeface="arial" panose="020B0604020202020204" pitchFamily="34" charset="0"/>
              </a:rPr>
              <a:t>shrink</a:t>
            </a:r>
            <a:r>
              <a:rPr lang="en-GB" sz="3200" b="0" i="0" dirty="0">
                <a:effectLst/>
                <a:latin typeface="arial" panose="020B0604020202020204" pitchFamily="34" charset="0"/>
              </a:rPr>
              <a:t> the optimal thermal niche in the Irish sea as follows:</a:t>
            </a:r>
            <a:endParaRPr lang="en-GB" sz="4000" dirty="0">
              <a:solidFill>
                <a:srgbClr val="00B050"/>
              </a:solidFill>
              <a:latin typeface="arial" panose="020B0604020202020204" pitchFamily="34" charset="0"/>
            </a:endParaRPr>
          </a:p>
          <a:p>
            <a:pPr algn="ctr"/>
            <a:r>
              <a:rPr lang="en-GB" sz="8000" b="1" i="0" dirty="0">
                <a:solidFill>
                  <a:srgbClr val="00B050"/>
                </a:solidFill>
                <a:effectLst>
                  <a:outerShdw blurRad="38100" dist="38100" dir="2700000" algn="tl">
                    <a:srgbClr val="000000">
                      <a:alpha val="43137"/>
                    </a:srgbClr>
                  </a:outerShdw>
                </a:effectLst>
                <a:latin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p:txBody>
      </p:sp>
      <p:pic>
        <p:nvPicPr>
          <p:cNvPr id="23" name="Picture 4" descr="Distribution of mixed and stratif ied water around Ireland in summer ( July-August). Data from the Rutgers Ocean Modeling System (ROMS).">
            <a:extLst>
              <a:ext uri="{FF2B5EF4-FFF2-40B4-BE49-F238E27FC236}">
                <a16:creationId xmlns:a16="http://schemas.microsoft.com/office/drawing/2014/main" id="{5B15350A-9B8D-03AB-5095-FB56EB287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78" y="3429000"/>
            <a:ext cx="2661496" cy="24984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04A937-0CD8-F532-B5DE-7C8B8773EF72}"/>
              </a:ext>
            </a:extLst>
          </p:cNvPr>
          <p:cNvSpPr txBox="1"/>
          <p:nvPr/>
        </p:nvSpPr>
        <p:spPr>
          <a:xfrm>
            <a:off x="155386" y="288535"/>
            <a:ext cx="11754223" cy="646331"/>
          </a:xfrm>
          <a:prstGeom prst="rect">
            <a:avLst/>
          </a:prstGeom>
          <a:solidFill>
            <a:srgbClr val="2F3293"/>
          </a:solidFill>
        </p:spPr>
        <p:txBody>
          <a:bodyPr wrap="square" rtlCol="0">
            <a:spAutoFit/>
          </a:bodyPr>
          <a:lstStyle/>
          <a:p>
            <a:pPr algn="ctr"/>
            <a:r>
              <a:rPr lang="en-GB" sz="3600" b="1" dirty="0">
                <a:solidFill>
                  <a:schemeClr val="bg1"/>
                </a:solidFill>
              </a:rPr>
              <a:t>Predicted scenarios under Climate Change</a:t>
            </a:r>
          </a:p>
        </p:txBody>
      </p:sp>
      <p:pic>
        <p:nvPicPr>
          <p:cNvPr id="4" name="Picture 3" descr="Sea Bass - The Devon Fishmonger">
            <a:extLst>
              <a:ext uri="{FF2B5EF4-FFF2-40B4-BE49-F238E27FC236}">
                <a16:creationId xmlns:a16="http://schemas.microsoft.com/office/drawing/2014/main" id="{88ECB5B2-D57D-9C41-B9AC-B9A6ABF354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10" b="30040"/>
          <a:stretch/>
        </p:blipFill>
        <p:spPr bwMode="auto">
          <a:xfrm>
            <a:off x="3501231" y="3482912"/>
            <a:ext cx="2799845" cy="874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8D08FC-28F9-F23C-044B-736CF1668839}"/>
              </a:ext>
            </a:extLst>
          </p:cNvPr>
          <p:cNvSpPr txBox="1"/>
          <p:nvPr/>
        </p:nvSpPr>
        <p:spPr>
          <a:xfrm>
            <a:off x="6272116" y="3429000"/>
            <a:ext cx="5714379" cy="861774"/>
          </a:xfrm>
          <a:prstGeom prst="rect">
            <a:avLst/>
          </a:prstGeom>
          <a:noFill/>
        </p:spPr>
        <p:txBody>
          <a:bodyPr wrap="square" rtlCol="0">
            <a:spAutoFit/>
          </a:bodyPr>
          <a:lstStyle/>
          <a:p>
            <a:r>
              <a:rPr lang="en-GB" sz="5000" b="0" i="0" dirty="0">
                <a:effectLst/>
                <a:latin typeface="arial" panose="020B0604020202020204" pitchFamily="34" charset="0"/>
              </a:rPr>
              <a:t>  from</a:t>
            </a:r>
            <a:r>
              <a:rPr lang="en-GB" sz="5000" b="1" i="0" dirty="0">
                <a:solidFill>
                  <a:srgbClr val="00B050"/>
                </a:solidFill>
                <a:effectLst>
                  <a:outerShdw blurRad="38100" dist="38100" dir="2700000" algn="tl">
                    <a:srgbClr val="000000">
                      <a:alpha val="43137"/>
                    </a:srgbClr>
                  </a:outerShdw>
                </a:effectLst>
                <a:latin typeface="arial" panose="020B0604020202020204" pitchFamily="34" charset="0"/>
              </a:rPr>
              <a:t> 86%</a:t>
            </a:r>
            <a:r>
              <a:rPr lang="en-GB" sz="5000" b="0" i="0" dirty="0">
                <a:effectLst/>
                <a:latin typeface="arial" panose="020B0604020202020204" pitchFamily="34" charset="0"/>
              </a:rPr>
              <a:t> to </a:t>
            </a:r>
            <a:r>
              <a:rPr lang="en-GB" sz="5000" b="1" i="0" dirty="0">
                <a:solidFill>
                  <a:srgbClr val="FF0000"/>
                </a:solidFill>
                <a:effectLst>
                  <a:outerShdw blurRad="38100" dist="38100" dir="2700000" algn="tl">
                    <a:srgbClr val="000000">
                      <a:alpha val="43137"/>
                    </a:srgbClr>
                  </a:outerShdw>
                </a:effectLst>
                <a:latin typeface="arial" panose="020B0604020202020204" pitchFamily="34" charset="0"/>
              </a:rPr>
              <a:t>37%</a:t>
            </a:r>
            <a:endParaRPr lang="es-ES" sz="5000" b="1" dirty="0">
              <a:latin typeface="Arial" panose="020B0604020202020204" pitchFamily="34" charset="0"/>
              <a:cs typeface="Arial" panose="020B0604020202020204" pitchFamily="34" charset="0"/>
            </a:endParaRPr>
          </a:p>
        </p:txBody>
      </p:sp>
      <p:pic>
        <p:nvPicPr>
          <p:cNvPr id="6" name="Picture 4" descr="Greenland lumpfish - MSC Fisheries">
            <a:extLst>
              <a:ext uri="{FF2B5EF4-FFF2-40B4-BE49-F238E27FC236}">
                <a16:creationId xmlns:a16="http://schemas.microsoft.com/office/drawing/2014/main" id="{42ABAFB5-49C8-DA24-7193-7E9B8CFF29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74" b="11750"/>
          <a:stretch/>
        </p:blipFill>
        <p:spPr bwMode="auto">
          <a:xfrm flipH="1">
            <a:off x="3932579" y="4564164"/>
            <a:ext cx="1937147" cy="1009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5B5DEA-AD18-BC31-9B2E-610E9FF6B058}"/>
              </a:ext>
            </a:extLst>
          </p:cNvPr>
          <p:cNvSpPr txBox="1"/>
          <p:nvPr/>
        </p:nvSpPr>
        <p:spPr>
          <a:xfrm>
            <a:off x="6281769" y="4469695"/>
            <a:ext cx="5714379" cy="861774"/>
          </a:xfrm>
          <a:prstGeom prst="rect">
            <a:avLst/>
          </a:prstGeom>
          <a:noFill/>
        </p:spPr>
        <p:txBody>
          <a:bodyPr wrap="square" rtlCol="0">
            <a:spAutoFit/>
          </a:bodyPr>
          <a:lstStyle/>
          <a:p>
            <a:r>
              <a:rPr lang="en-GB" sz="5000" b="0" i="0" dirty="0">
                <a:effectLst/>
                <a:latin typeface="arial" panose="020B0604020202020204" pitchFamily="34" charset="0"/>
              </a:rPr>
              <a:t> </a:t>
            </a:r>
            <a:r>
              <a:rPr lang="en-GB" sz="5000" b="1" i="0" dirty="0">
                <a:solidFill>
                  <a:srgbClr val="00B050"/>
                </a:solidFill>
                <a:effectLst>
                  <a:outerShdw blurRad="38100" dist="38100" dir="2700000" algn="tl">
                    <a:srgbClr val="000000">
                      <a:alpha val="43137"/>
                    </a:srgbClr>
                  </a:outerShdw>
                </a:effectLst>
                <a:latin typeface="arial" panose="020B0604020202020204" pitchFamily="34" charset="0"/>
              </a:rPr>
              <a:t> </a:t>
            </a:r>
            <a:r>
              <a:rPr lang="en-GB" sz="5000" b="0" i="0" dirty="0">
                <a:effectLst/>
                <a:latin typeface="arial" panose="020B0604020202020204" pitchFamily="34" charset="0"/>
              </a:rPr>
              <a:t>from </a:t>
            </a:r>
            <a:r>
              <a:rPr lang="en-GB" sz="5000" b="1" i="0" dirty="0">
                <a:solidFill>
                  <a:srgbClr val="00B050"/>
                </a:solidFill>
                <a:effectLst>
                  <a:outerShdw blurRad="38100" dist="38100" dir="2700000" algn="tl">
                    <a:srgbClr val="000000">
                      <a:alpha val="43137"/>
                    </a:srgbClr>
                  </a:outerShdw>
                </a:effectLst>
                <a:latin typeface="arial" panose="020B0604020202020204" pitchFamily="34" charset="0"/>
              </a:rPr>
              <a:t>13%</a:t>
            </a:r>
            <a:r>
              <a:rPr lang="en-GB" sz="5000" b="0" i="0" dirty="0">
                <a:effectLst/>
                <a:latin typeface="arial" panose="020B0604020202020204" pitchFamily="34" charset="0"/>
              </a:rPr>
              <a:t> to </a:t>
            </a:r>
            <a:r>
              <a:rPr lang="en-GB" sz="5000" b="1" i="0" dirty="0">
                <a:solidFill>
                  <a:srgbClr val="FF0000"/>
                </a:solidFill>
                <a:effectLst>
                  <a:outerShdw blurRad="38100" dist="38100" dir="2700000" algn="tl">
                    <a:srgbClr val="000000">
                      <a:alpha val="43137"/>
                    </a:srgbClr>
                  </a:outerShdw>
                </a:effectLst>
                <a:latin typeface="arial" panose="020B0604020202020204" pitchFamily="34" charset="0"/>
              </a:rPr>
              <a:t>7%</a:t>
            </a:r>
            <a:endParaRPr lang="es-ES" sz="5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5397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0F1A49F2-CB7B-BE28-2E20-296164792E5E}"/>
              </a:ext>
            </a:extLst>
          </p:cNvPr>
          <p:cNvSpPr txBox="1"/>
          <p:nvPr/>
        </p:nvSpPr>
        <p:spPr>
          <a:xfrm>
            <a:off x="381621" y="1504194"/>
            <a:ext cx="11754224" cy="1692771"/>
          </a:xfrm>
          <a:prstGeom prst="rect">
            <a:avLst/>
          </a:prstGeom>
          <a:noFill/>
        </p:spPr>
        <p:txBody>
          <a:bodyPr wrap="square" rtlCol="0">
            <a:spAutoFit/>
          </a:bodyPr>
          <a:lstStyle/>
          <a:p>
            <a:r>
              <a:rPr lang="en-GB" sz="3200" b="0" i="0" dirty="0">
                <a:effectLst/>
                <a:latin typeface="arial" panose="020B0604020202020204" pitchFamily="34" charset="0"/>
              </a:rPr>
              <a:t>Without an adaptive response (migration or </a:t>
            </a:r>
            <a:r>
              <a:rPr lang="en-GB" sz="3200" dirty="0">
                <a:latin typeface="arial" panose="020B0604020202020204" pitchFamily="34" charset="0"/>
              </a:rPr>
              <a:t>adaptation)  populations </a:t>
            </a:r>
            <a:r>
              <a:rPr lang="en-GB" sz="3200" i="1" dirty="0">
                <a:latin typeface="arial" panose="020B0604020202020204" pitchFamily="34" charset="0"/>
              </a:rPr>
              <a:t>could </a:t>
            </a:r>
            <a:r>
              <a:rPr lang="en-GB" sz="3200" b="1" u="sng" dirty="0">
                <a:latin typeface="arial" panose="020B0604020202020204" pitchFamily="34" charset="0"/>
              </a:rPr>
              <a:t>decline</a:t>
            </a:r>
            <a:r>
              <a:rPr lang="en-GB" sz="3200" dirty="0">
                <a:latin typeface="arial" panose="020B0604020202020204" pitchFamily="34" charset="0"/>
              </a:rPr>
              <a:t> by: </a:t>
            </a:r>
            <a:endParaRPr lang="en-GB" sz="3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p:txBody>
      </p:sp>
      <p:pic>
        <p:nvPicPr>
          <p:cNvPr id="23" name="Picture 4" descr="Distribution of mixed and stratif ied water around Ireland in summer ( July-August). Data from the Rutgers Ocean Modeling System (ROMS).">
            <a:extLst>
              <a:ext uri="{FF2B5EF4-FFF2-40B4-BE49-F238E27FC236}">
                <a16:creationId xmlns:a16="http://schemas.microsoft.com/office/drawing/2014/main" id="{5B15350A-9B8D-03AB-5095-FB56EB287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678" y="3429000"/>
            <a:ext cx="2661496" cy="24984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04A937-0CD8-F532-B5DE-7C8B8773EF72}"/>
              </a:ext>
            </a:extLst>
          </p:cNvPr>
          <p:cNvSpPr txBox="1"/>
          <p:nvPr/>
        </p:nvSpPr>
        <p:spPr>
          <a:xfrm>
            <a:off x="155386" y="288535"/>
            <a:ext cx="11754223" cy="646331"/>
          </a:xfrm>
          <a:prstGeom prst="rect">
            <a:avLst/>
          </a:prstGeom>
          <a:solidFill>
            <a:srgbClr val="2F3293"/>
          </a:solidFill>
        </p:spPr>
        <p:txBody>
          <a:bodyPr wrap="square" rtlCol="0">
            <a:spAutoFit/>
          </a:bodyPr>
          <a:lstStyle/>
          <a:p>
            <a:pPr algn="ctr"/>
            <a:r>
              <a:rPr lang="en-GB" sz="3600" b="1" dirty="0">
                <a:solidFill>
                  <a:schemeClr val="bg1"/>
                </a:solidFill>
              </a:rPr>
              <a:t>Predicted scenarios under Climate Change</a:t>
            </a:r>
          </a:p>
        </p:txBody>
      </p:sp>
      <p:pic>
        <p:nvPicPr>
          <p:cNvPr id="4" name="Picture 3" descr="Sea Bass - The Devon Fishmonger">
            <a:extLst>
              <a:ext uri="{FF2B5EF4-FFF2-40B4-BE49-F238E27FC236}">
                <a16:creationId xmlns:a16="http://schemas.microsoft.com/office/drawing/2014/main" id="{88ECB5B2-D57D-9C41-B9AC-B9A6ABF354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10" b="30040"/>
          <a:stretch/>
        </p:blipFill>
        <p:spPr bwMode="auto">
          <a:xfrm>
            <a:off x="3501231" y="3482912"/>
            <a:ext cx="2799845" cy="8746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A8D08FC-28F9-F23C-044B-736CF1668839}"/>
              </a:ext>
            </a:extLst>
          </p:cNvPr>
          <p:cNvSpPr txBox="1"/>
          <p:nvPr/>
        </p:nvSpPr>
        <p:spPr>
          <a:xfrm>
            <a:off x="6092501" y="3429000"/>
            <a:ext cx="2158869" cy="1015663"/>
          </a:xfrm>
          <a:prstGeom prst="rect">
            <a:avLst/>
          </a:prstGeom>
          <a:noFill/>
        </p:spPr>
        <p:txBody>
          <a:bodyPr wrap="square" rtlCol="0">
            <a:spAutoFit/>
          </a:bodyPr>
          <a:lstStyle/>
          <a:p>
            <a:r>
              <a:rPr lang="en-GB" sz="5000" b="0" i="0" dirty="0">
                <a:latin typeface="arial" panose="020B0604020202020204" pitchFamily="34" charset="0"/>
              </a:rPr>
              <a:t> </a:t>
            </a:r>
            <a:r>
              <a:rPr lang="en-GB" sz="5000" b="1" i="0" dirty="0">
                <a:latin typeface="arial" panose="020B0604020202020204" pitchFamily="34" charset="0"/>
              </a:rPr>
              <a:t> </a:t>
            </a:r>
            <a:r>
              <a:rPr lang="en-GB" sz="6000" b="1" i="0" dirty="0">
                <a:latin typeface="arial" panose="020B0604020202020204" pitchFamily="34" charset="0"/>
              </a:rPr>
              <a:t>57%</a:t>
            </a:r>
            <a:endParaRPr lang="es-ES" sz="6000" b="1" dirty="0">
              <a:latin typeface="Arial" panose="020B0604020202020204" pitchFamily="34" charset="0"/>
              <a:cs typeface="Arial" panose="020B0604020202020204" pitchFamily="34" charset="0"/>
            </a:endParaRPr>
          </a:p>
        </p:txBody>
      </p:sp>
      <p:pic>
        <p:nvPicPr>
          <p:cNvPr id="6" name="Picture 4" descr="Greenland lumpfish - MSC Fisheries">
            <a:extLst>
              <a:ext uri="{FF2B5EF4-FFF2-40B4-BE49-F238E27FC236}">
                <a16:creationId xmlns:a16="http://schemas.microsoft.com/office/drawing/2014/main" id="{42ABAFB5-49C8-DA24-7193-7E9B8CFF296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74" b="11750"/>
          <a:stretch/>
        </p:blipFill>
        <p:spPr bwMode="auto">
          <a:xfrm flipH="1">
            <a:off x="3932579" y="4564164"/>
            <a:ext cx="1937147" cy="1009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75B5DEA-AD18-BC31-9B2E-610E9FF6B058}"/>
              </a:ext>
            </a:extLst>
          </p:cNvPr>
          <p:cNvSpPr txBox="1"/>
          <p:nvPr/>
        </p:nvSpPr>
        <p:spPr>
          <a:xfrm>
            <a:off x="6121461" y="4564164"/>
            <a:ext cx="5714379" cy="1015663"/>
          </a:xfrm>
          <a:prstGeom prst="rect">
            <a:avLst/>
          </a:prstGeom>
          <a:noFill/>
        </p:spPr>
        <p:txBody>
          <a:bodyPr wrap="square" rtlCol="0">
            <a:spAutoFit/>
          </a:bodyPr>
          <a:lstStyle/>
          <a:p>
            <a:r>
              <a:rPr lang="en-GB" sz="5000" b="0" i="0" dirty="0">
                <a:latin typeface="arial" panose="020B0604020202020204" pitchFamily="34" charset="0"/>
              </a:rPr>
              <a:t> </a:t>
            </a:r>
            <a:r>
              <a:rPr lang="en-GB" sz="5000" b="1" i="0" dirty="0">
                <a:solidFill>
                  <a:srgbClr val="00B050"/>
                </a:solidFill>
                <a:latin typeface="arial" panose="020B0604020202020204" pitchFamily="34" charset="0"/>
              </a:rPr>
              <a:t> </a:t>
            </a:r>
            <a:r>
              <a:rPr lang="en-GB" sz="6000" b="1" i="0" dirty="0">
                <a:latin typeface="arial" panose="020B0604020202020204" pitchFamily="34" charset="0"/>
              </a:rPr>
              <a:t>46%</a:t>
            </a:r>
            <a:endParaRPr lang="es-ES" sz="6000" b="1" dirty="0">
              <a:latin typeface="Arial" panose="020B0604020202020204" pitchFamily="34" charset="0"/>
              <a:cs typeface="Arial" panose="020B0604020202020204" pitchFamily="34" charset="0"/>
            </a:endParaRPr>
          </a:p>
        </p:txBody>
      </p:sp>
      <p:sp>
        <p:nvSpPr>
          <p:cNvPr id="3" name="Arrow: Down 2">
            <a:extLst>
              <a:ext uri="{FF2B5EF4-FFF2-40B4-BE49-F238E27FC236}">
                <a16:creationId xmlns:a16="http://schemas.microsoft.com/office/drawing/2014/main" id="{1921B88F-1B0B-D30E-B934-8F154A6073B5}"/>
              </a:ext>
            </a:extLst>
          </p:cNvPr>
          <p:cNvSpPr/>
          <p:nvPr/>
        </p:nvSpPr>
        <p:spPr>
          <a:xfrm>
            <a:off x="8430986" y="3570514"/>
            <a:ext cx="413657" cy="6871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Down 7">
            <a:extLst>
              <a:ext uri="{FF2B5EF4-FFF2-40B4-BE49-F238E27FC236}">
                <a16:creationId xmlns:a16="http://schemas.microsoft.com/office/drawing/2014/main" id="{C92B8C63-7BBE-F662-DC5F-611D89DA358F}"/>
              </a:ext>
            </a:extLst>
          </p:cNvPr>
          <p:cNvSpPr/>
          <p:nvPr/>
        </p:nvSpPr>
        <p:spPr>
          <a:xfrm>
            <a:off x="8430986" y="4693548"/>
            <a:ext cx="413657" cy="687161"/>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50404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FF2AD51-CD72-479D-D33A-FA2AE6D3413D}"/>
              </a:ext>
            </a:extLst>
          </p:cNvPr>
          <p:cNvSpPr txBox="1"/>
          <p:nvPr/>
        </p:nvSpPr>
        <p:spPr>
          <a:xfrm>
            <a:off x="218887" y="288535"/>
            <a:ext cx="11754223" cy="646331"/>
          </a:xfrm>
          <a:prstGeom prst="rect">
            <a:avLst/>
          </a:prstGeom>
          <a:solidFill>
            <a:srgbClr val="2F3293"/>
          </a:solidFill>
        </p:spPr>
        <p:txBody>
          <a:bodyPr wrap="square" rtlCol="0">
            <a:spAutoFit/>
          </a:bodyPr>
          <a:lstStyle/>
          <a:p>
            <a:pPr algn="ctr"/>
            <a:r>
              <a:rPr lang="en-GB" sz="3600" b="1" dirty="0">
                <a:solidFill>
                  <a:schemeClr val="bg1"/>
                </a:solidFill>
              </a:rPr>
              <a:t>Take home message</a:t>
            </a:r>
          </a:p>
        </p:txBody>
      </p:sp>
      <p:sp>
        <p:nvSpPr>
          <p:cNvPr id="21" name="TextBox 20">
            <a:extLst>
              <a:ext uri="{FF2B5EF4-FFF2-40B4-BE49-F238E27FC236}">
                <a16:creationId xmlns:a16="http://schemas.microsoft.com/office/drawing/2014/main" id="{0F1A49F2-CB7B-BE28-2E20-296164792E5E}"/>
              </a:ext>
            </a:extLst>
          </p:cNvPr>
          <p:cNvSpPr txBox="1"/>
          <p:nvPr/>
        </p:nvSpPr>
        <p:spPr>
          <a:xfrm>
            <a:off x="218888" y="1159948"/>
            <a:ext cx="11754224" cy="3785652"/>
          </a:xfrm>
          <a:prstGeom prst="rect">
            <a:avLst/>
          </a:prstGeom>
          <a:noFill/>
        </p:spPr>
        <p:txBody>
          <a:bodyPr wrap="square" rtlCol="0">
            <a:spAutoFit/>
          </a:bodyPr>
          <a:lstStyle/>
          <a:p>
            <a:pPr algn="ctr"/>
            <a:r>
              <a:rPr lang="en-GB" b="0" i="0" dirty="0">
                <a:effectLst/>
                <a:latin typeface="arial" panose="020B0604020202020204" pitchFamily="34" charset="0"/>
              </a:rPr>
              <a:t> </a:t>
            </a:r>
            <a:r>
              <a:rPr lang="en-GB" sz="4000" b="0" i="0" dirty="0">
                <a:effectLst/>
                <a:latin typeface="arial" panose="020B0604020202020204" pitchFamily="34" charset="0"/>
              </a:rPr>
              <a:t>Accurate thermal monitoring will become increasingly important for proactive adaptive management</a:t>
            </a:r>
            <a:endParaRPr lang="en-GB" sz="4000" dirty="0">
              <a:solidFill>
                <a:srgbClr val="00B050"/>
              </a:solidFill>
              <a:latin typeface="arial" panose="020B0604020202020204" pitchFamily="34" charset="0"/>
            </a:endParaRPr>
          </a:p>
          <a:p>
            <a:pPr algn="ctr"/>
            <a:r>
              <a:rPr lang="en-GB" sz="8000" b="1" i="0" dirty="0">
                <a:solidFill>
                  <a:srgbClr val="00B050"/>
                </a:solidFill>
                <a:effectLst>
                  <a:outerShdw blurRad="38100" dist="38100" dir="2700000" algn="tl">
                    <a:srgbClr val="000000">
                      <a:alpha val="43137"/>
                    </a:srgbClr>
                  </a:outerShdw>
                </a:effectLst>
                <a:latin typeface="arial" panose="020B0604020202020204" pitchFamily="34" charset="0"/>
              </a:rPr>
              <a:t>        </a:t>
            </a:r>
            <a:endParaRPr lang="en-GB" sz="3000" dirty="0">
              <a:latin typeface="arial" panose="020B0604020202020204" pitchFamily="34" charset="0"/>
              <a:cs typeface="Arial" panose="020B0604020202020204" pitchFamily="34" charset="0"/>
            </a:endParaRPr>
          </a:p>
          <a:p>
            <a:pPr algn="ctr"/>
            <a:endParaRPr lang="en-GB" sz="4000" dirty="0">
              <a:latin typeface="arial" panose="020B0604020202020204" pitchFamily="34" charset="0"/>
              <a:cs typeface="Arial" panose="020B0604020202020204" pitchFamily="34" charset="0"/>
            </a:endParaRPr>
          </a:p>
        </p:txBody>
      </p:sp>
      <p:pic>
        <p:nvPicPr>
          <p:cNvPr id="23" name="Picture 4" descr="Distribution of mixed and stratif ied water around Ireland in summer ( July-August). Data from the Rutgers Ocean Modeling System (ROMS).">
            <a:extLst>
              <a:ext uri="{FF2B5EF4-FFF2-40B4-BE49-F238E27FC236}">
                <a16:creationId xmlns:a16="http://schemas.microsoft.com/office/drawing/2014/main" id="{5B15350A-9B8D-03AB-5095-FB56EB287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003" y="3645115"/>
            <a:ext cx="3115246" cy="292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1E607FE-7A82-9354-3162-C6BAF27461BD}"/>
              </a:ext>
            </a:extLst>
          </p:cNvPr>
          <p:cNvPicPr>
            <a:picLocks noChangeAspect="1"/>
          </p:cNvPicPr>
          <p:nvPr/>
        </p:nvPicPr>
        <p:blipFill>
          <a:blip r:embed="rId3" cstate="hqprint">
            <a:extLst>
              <a:ext uri="{28A0092B-C50C-407E-A947-70E740481C1C}">
                <a14:useLocalDpi xmlns:a14="http://schemas.microsoft.com/office/drawing/2010/main" val="0"/>
              </a:ext>
            </a:extLst>
          </a:blip>
          <a:srcRect l="5647" r="5647"/>
          <a:stretch/>
        </p:blipFill>
        <p:spPr>
          <a:xfrm>
            <a:off x="8319244" y="3700025"/>
            <a:ext cx="2946402" cy="2491150"/>
          </a:xfrm>
          <a:prstGeom prst="rect">
            <a:avLst/>
          </a:prstGeom>
        </p:spPr>
      </p:pic>
      <p:pic>
        <p:nvPicPr>
          <p:cNvPr id="6" name="Picture 5">
            <a:extLst>
              <a:ext uri="{FF2B5EF4-FFF2-40B4-BE49-F238E27FC236}">
                <a16:creationId xmlns:a16="http://schemas.microsoft.com/office/drawing/2014/main" id="{4C244B66-C926-58E0-13C8-EEAF47510D1A}"/>
              </a:ext>
            </a:extLst>
          </p:cNvPr>
          <p:cNvPicPr>
            <a:picLocks noChangeAspect="1"/>
          </p:cNvPicPr>
          <p:nvPr/>
        </p:nvPicPr>
        <p:blipFill rotWithShape="1">
          <a:blip r:embed="rId4"/>
          <a:srcRect l="9013" r="2871" b="-2"/>
          <a:stretch/>
        </p:blipFill>
        <p:spPr>
          <a:xfrm>
            <a:off x="490071" y="3680705"/>
            <a:ext cx="3210938" cy="2714812"/>
          </a:xfrm>
          <a:prstGeom prst="rect">
            <a:avLst/>
          </a:prstGeom>
        </p:spPr>
      </p:pic>
    </p:spTree>
    <p:extLst>
      <p:ext uri="{BB962C8B-B14F-4D97-AF65-F5344CB8AC3E}">
        <p14:creationId xmlns:p14="http://schemas.microsoft.com/office/powerpoint/2010/main" val="4181546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045D7-2337-437C-BC25-94EC58614AA3}"/>
              </a:ext>
            </a:extLst>
          </p:cNvPr>
          <p:cNvSpPr>
            <a:spLocks noGrp="1"/>
          </p:cNvSpPr>
          <p:nvPr>
            <p:ph type="title"/>
          </p:nvPr>
        </p:nvSpPr>
        <p:spPr/>
        <p:txBody>
          <a:bodyPr/>
          <a:lstStyle/>
          <a:p>
            <a:r>
              <a:rPr lang="en-GB" dirty="0"/>
              <a:t>Thank you</a:t>
            </a:r>
          </a:p>
        </p:txBody>
      </p:sp>
      <p:sp>
        <p:nvSpPr>
          <p:cNvPr id="5" name="Date Placeholder 4">
            <a:extLst>
              <a:ext uri="{FF2B5EF4-FFF2-40B4-BE49-F238E27FC236}">
                <a16:creationId xmlns:a16="http://schemas.microsoft.com/office/drawing/2014/main" id="{8D82F099-99C4-49BA-A778-6F70F910BA5D}"/>
              </a:ext>
            </a:extLst>
          </p:cNvPr>
          <p:cNvSpPr>
            <a:spLocks noGrp="1"/>
          </p:cNvSpPr>
          <p:nvPr>
            <p:ph type="dt" sz="half" idx="10"/>
          </p:nvPr>
        </p:nvSpPr>
        <p:spPr/>
        <p:txBody>
          <a:bodyPr/>
          <a:lstStyle/>
          <a:p>
            <a:r>
              <a:rPr lang="en-US" dirty="0"/>
              <a:t>Prof. Carlos Garcia de Leaniz</a:t>
            </a:r>
          </a:p>
        </p:txBody>
      </p:sp>
      <p:pic>
        <p:nvPicPr>
          <p:cNvPr id="8" name="Picture 7">
            <a:extLst>
              <a:ext uri="{FF2B5EF4-FFF2-40B4-BE49-F238E27FC236}">
                <a16:creationId xmlns:a16="http://schemas.microsoft.com/office/drawing/2014/main" id="{604ED7B9-CCDF-4280-9FBB-AFC8061FC562}"/>
              </a:ext>
            </a:extLst>
          </p:cNvPr>
          <p:cNvPicPr>
            <a:picLocks noChangeAspect="1"/>
          </p:cNvPicPr>
          <p:nvPr/>
        </p:nvPicPr>
        <p:blipFill>
          <a:blip r:embed="rId2"/>
          <a:stretch>
            <a:fillRect/>
          </a:stretch>
        </p:blipFill>
        <p:spPr>
          <a:xfrm>
            <a:off x="6096000" y="4977913"/>
            <a:ext cx="4270338" cy="1034013"/>
          </a:xfrm>
          <a:prstGeom prst="rect">
            <a:avLst/>
          </a:prstGeom>
        </p:spPr>
      </p:pic>
      <p:pic>
        <p:nvPicPr>
          <p:cNvPr id="9" name="Content Placeholder 5" descr="Logo&#10;&#10;Description automatically generated">
            <a:extLst>
              <a:ext uri="{FF2B5EF4-FFF2-40B4-BE49-F238E27FC236}">
                <a16:creationId xmlns:a16="http://schemas.microsoft.com/office/drawing/2014/main" id="{17E267F3-1F28-47FB-9E88-FABA53846AA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83686" y="2552477"/>
            <a:ext cx="2294965" cy="1900544"/>
          </a:xfrm>
          <a:prstGeom prst="rect">
            <a:avLst/>
          </a:prstGeom>
        </p:spPr>
      </p:pic>
      <p:pic>
        <p:nvPicPr>
          <p:cNvPr id="10" name="Picture 4" descr="Sure – Swansea University Race Engineering">
            <a:extLst>
              <a:ext uri="{FF2B5EF4-FFF2-40B4-BE49-F238E27FC236}">
                <a16:creationId xmlns:a16="http://schemas.microsoft.com/office/drawing/2014/main" id="{5D798D5E-B021-1C85-B4C2-D56926D14DF5}"/>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542779" y="779861"/>
            <a:ext cx="1579503" cy="1052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14C64F7-A374-CA84-3AB7-065F0F4D8499}"/>
              </a:ext>
            </a:extLst>
          </p:cNvPr>
          <p:cNvPicPr>
            <a:picLocks noChangeAspect="1"/>
          </p:cNvPicPr>
          <p:nvPr/>
        </p:nvPicPr>
        <p:blipFill rotWithShape="1">
          <a:blip r:embed="rId5">
            <a:extLst>
              <a:ext uri="{28A0092B-C50C-407E-A947-70E740481C1C}">
                <a14:useLocalDpi xmlns:a14="http://schemas.microsoft.com/office/drawing/2010/main" val="0"/>
              </a:ext>
            </a:extLst>
          </a:blip>
          <a:srcRect b="11081"/>
          <a:stretch/>
        </p:blipFill>
        <p:spPr>
          <a:xfrm>
            <a:off x="8630025" y="594359"/>
            <a:ext cx="1105944" cy="1238016"/>
          </a:xfrm>
          <a:prstGeom prst="rect">
            <a:avLst/>
          </a:prstGeom>
        </p:spPr>
      </p:pic>
      <p:sp>
        <p:nvSpPr>
          <p:cNvPr id="12" name="Date Placeholder 4">
            <a:extLst>
              <a:ext uri="{FF2B5EF4-FFF2-40B4-BE49-F238E27FC236}">
                <a16:creationId xmlns:a16="http://schemas.microsoft.com/office/drawing/2014/main" id="{EA372435-C68F-86F9-710F-538F2B8F69F6}"/>
              </a:ext>
            </a:extLst>
          </p:cNvPr>
          <p:cNvSpPr txBox="1">
            <a:spLocks/>
          </p:cNvSpPr>
          <p:nvPr/>
        </p:nvSpPr>
        <p:spPr>
          <a:xfrm>
            <a:off x="570043" y="4257675"/>
            <a:ext cx="3200400" cy="365125"/>
          </a:xfrm>
          <a:prstGeom prst="rect">
            <a:avLst/>
          </a:prstGeom>
        </p:spPr>
        <p:txBody>
          <a:bodyPr vert="horz" lIns="91440" tIns="45720" rIns="91440" bIns="45720" rtlCol="0" anchor="ctr"/>
          <a:lstStyle>
            <a:defPPr>
              <a:defRPr lang="en-US"/>
            </a:defPPr>
            <a:lvl1pPr marL="0" algn="l" defTabSz="457200" rtl="0" eaLnBrk="1" latinLnBrk="0" hangingPunct="1">
              <a:defRPr sz="13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Dr. Peter Jones</a:t>
            </a:r>
          </a:p>
          <a:p>
            <a:r>
              <a:rPr lang="en-US" dirty="0"/>
              <a:t>Ben Overland</a:t>
            </a:r>
          </a:p>
          <a:p>
            <a:r>
              <a:rPr lang="en-US" dirty="0"/>
              <a:t>Chloe Woodland</a:t>
            </a:r>
          </a:p>
          <a:p>
            <a:r>
              <a:rPr lang="en-US" dirty="0"/>
              <a:t>Joshua Anthony</a:t>
            </a:r>
          </a:p>
          <a:p>
            <a:r>
              <a:rPr lang="en-US" dirty="0"/>
              <a:t>Prof. Sofia Consuegra</a:t>
            </a:r>
          </a:p>
          <a:p>
            <a:r>
              <a:rPr lang="en-US" dirty="0"/>
              <a:t>Prof. Luca Borger</a:t>
            </a:r>
          </a:p>
          <a:p>
            <a:r>
              <a:rPr lang="en-US" dirty="0"/>
              <a:t>Dr. Sara Barrento</a:t>
            </a:r>
          </a:p>
          <a:p>
            <a:r>
              <a:rPr lang="en-US" dirty="0"/>
              <a:t>Isla Monaghan</a:t>
            </a:r>
          </a:p>
          <a:p>
            <a:r>
              <a:rPr lang="en-US" dirty="0" err="1"/>
              <a:t>Synne</a:t>
            </a:r>
            <a:r>
              <a:rPr lang="en-US" dirty="0"/>
              <a:t> </a:t>
            </a:r>
            <a:r>
              <a:rPr lang="en-US" dirty="0" err="1"/>
              <a:t>Klute</a:t>
            </a:r>
            <a:endParaRPr lang="en-US" dirty="0"/>
          </a:p>
          <a:p>
            <a:r>
              <a:rPr lang="en-US" dirty="0"/>
              <a:t>Gemma </a:t>
            </a:r>
            <a:r>
              <a:rPr lang="en-US" dirty="0" err="1"/>
              <a:t>Winslade</a:t>
            </a:r>
            <a:endParaRPr lang="en-US" dirty="0"/>
          </a:p>
          <a:p>
            <a:r>
              <a:rPr lang="en-US" dirty="0"/>
              <a:t>Sarah Weller</a:t>
            </a:r>
          </a:p>
          <a:p>
            <a:r>
              <a:rPr lang="en-US" dirty="0"/>
              <a:t>Jack Van Ecker</a:t>
            </a:r>
          </a:p>
          <a:p>
            <a:r>
              <a:rPr lang="en-US" dirty="0"/>
              <a:t>Heidi Rehwald</a:t>
            </a:r>
          </a:p>
          <a:p>
            <a:r>
              <a:rPr lang="en-US" dirty="0"/>
              <a:t>CSAR Technicians &amp; Management Team</a:t>
            </a:r>
          </a:p>
        </p:txBody>
      </p:sp>
    </p:spTree>
    <p:extLst>
      <p:ext uri="{BB962C8B-B14F-4D97-AF65-F5344CB8AC3E}">
        <p14:creationId xmlns:p14="http://schemas.microsoft.com/office/powerpoint/2010/main" val="382724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FB0886-0681-770E-E63B-5272554BB99D}"/>
              </a:ext>
            </a:extLst>
          </p:cNvPr>
          <p:cNvSpPr txBox="1"/>
          <p:nvPr/>
        </p:nvSpPr>
        <p:spPr>
          <a:xfrm>
            <a:off x="5320181" y="484388"/>
            <a:ext cx="6663439" cy="2554545"/>
          </a:xfrm>
          <a:prstGeom prst="rect">
            <a:avLst/>
          </a:prstGeom>
          <a:noFill/>
        </p:spPr>
        <p:txBody>
          <a:bodyPr wrap="square">
            <a:spAutoFit/>
          </a:bodyPr>
          <a:lstStyle/>
          <a:p>
            <a:pPr marL="571500" indent="-571500">
              <a:lnSpc>
                <a:spcPts val="3200"/>
              </a:lnSpc>
              <a:buFont typeface="Courier New" panose="02070309020205020404" pitchFamily="49" charset="0"/>
              <a:buChar char="o"/>
            </a:pPr>
            <a:r>
              <a:rPr lang="en-GB" sz="3400" dirty="0">
                <a:latin typeface="Arial" panose="020B0604020202020204" pitchFamily="34" charset="0"/>
                <a:cs typeface="Arial" panose="020B0604020202020204" pitchFamily="34" charset="0"/>
              </a:rPr>
              <a:t>Celtic &amp; Irish Sea seabass are slow growth stocks</a:t>
            </a:r>
          </a:p>
          <a:p>
            <a:pPr marL="571500" indent="-571500">
              <a:lnSpc>
                <a:spcPts val="3200"/>
              </a:lnSpc>
              <a:buFont typeface="Courier New" panose="02070309020205020404" pitchFamily="49" charset="0"/>
              <a:buChar char="o"/>
            </a:pPr>
            <a:endParaRPr lang="en-GB" sz="3400" dirty="0">
              <a:latin typeface="Arial" panose="020B0604020202020204" pitchFamily="34" charset="0"/>
              <a:cs typeface="Arial" panose="020B0604020202020204" pitchFamily="34" charset="0"/>
            </a:endParaRPr>
          </a:p>
          <a:p>
            <a:pPr marL="571500" indent="-571500">
              <a:lnSpc>
                <a:spcPts val="3200"/>
              </a:lnSpc>
              <a:buFont typeface="Courier New" panose="02070309020205020404" pitchFamily="49" charset="0"/>
              <a:buChar char="o"/>
            </a:pPr>
            <a:r>
              <a:rPr lang="en-GB" sz="3400" dirty="0">
                <a:latin typeface="Arial" panose="020B0604020202020204" pitchFamily="34" charset="0"/>
                <a:cs typeface="Arial" panose="020B0604020202020204" pitchFamily="34" charset="0"/>
              </a:rPr>
              <a:t>Declined markedly since 2010, due to overfishing &amp; </a:t>
            </a:r>
            <a:r>
              <a:rPr lang="en-GB" sz="3400" b="1" dirty="0">
                <a:latin typeface="Arial" panose="020B0604020202020204" pitchFamily="34" charset="0"/>
                <a:cs typeface="Arial" panose="020B0604020202020204" pitchFamily="34" charset="0"/>
              </a:rPr>
              <a:t>climate change</a:t>
            </a:r>
          </a:p>
        </p:txBody>
      </p:sp>
      <p:pic>
        <p:nvPicPr>
          <p:cNvPr id="9" name="Picture 8">
            <a:extLst>
              <a:ext uri="{FF2B5EF4-FFF2-40B4-BE49-F238E27FC236}">
                <a16:creationId xmlns:a16="http://schemas.microsoft.com/office/drawing/2014/main" id="{F846880E-6692-5CDC-A6E3-69342D9617EC}"/>
              </a:ext>
            </a:extLst>
          </p:cNvPr>
          <p:cNvPicPr>
            <a:picLocks noChangeAspect="1"/>
          </p:cNvPicPr>
          <p:nvPr/>
        </p:nvPicPr>
        <p:blipFill rotWithShape="1">
          <a:blip r:embed="rId2"/>
          <a:srcRect l="32007" t="37215" r="40546" b="25633"/>
          <a:stretch/>
        </p:blipFill>
        <p:spPr>
          <a:xfrm>
            <a:off x="358820" y="1761661"/>
            <a:ext cx="4879938" cy="4128448"/>
          </a:xfrm>
          <a:prstGeom prst="rect">
            <a:avLst/>
          </a:prstGeom>
        </p:spPr>
      </p:pic>
      <p:pic>
        <p:nvPicPr>
          <p:cNvPr id="5122" name="Picture 2" descr="the-guardian-logo - CarePredict">
            <a:extLst>
              <a:ext uri="{FF2B5EF4-FFF2-40B4-BE49-F238E27FC236}">
                <a16:creationId xmlns:a16="http://schemas.microsoft.com/office/drawing/2014/main" id="{70D28A2D-F0CF-5028-A7E9-A3B314EDF89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77184" y="484391"/>
            <a:ext cx="1771137" cy="967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rexit Won't Bring Back the Bass | British Sea Fishing">
            <a:extLst>
              <a:ext uri="{FF2B5EF4-FFF2-40B4-BE49-F238E27FC236}">
                <a16:creationId xmlns:a16="http://schemas.microsoft.com/office/drawing/2014/main" id="{56A236A9-360F-0927-237E-15221AB951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016"/>
          <a:stretch/>
        </p:blipFill>
        <p:spPr bwMode="auto">
          <a:xfrm>
            <a:off x="5708090" y="3152634"/>
            <a:ext cx="5887620" cy="330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400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037DB69-4186-EEA3-BAC7-6653189493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78"/>
          <a:stretch/>
        </p:blipFill>
        <p:spPr bwMode="auto">
          <a:xfrm>
            <a:off x="1729224" y="1581759"/>
            <a:ext cx="8628533" cy="5058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9B106D-BB0F-5DC0-D6E5-D74F542721B5}"/>
              </a:ext>
            </a:extLst>
          </p:cNvPr>
          <p:cNvSpPr txBox="1"/>
          <p:nvPr/>
        </p:nvSpPr>
        <p:spPr>
          <a:xfrm>
            <a:off x="2095501" y="335498"/>
            <a:ext cx="8213271" cy="502702"/>
          </a:xfrm>
          <a:prstGeom prst="rect">
            <a:avLst/>
          </a:prstGeom>
          <a:noFill/>
        </p:spPr>
        <p:txBody>
          <a:bodyPr wrap="square">
            <a:spAutoFit/>
          </a:bodyPr>
          <a:lstStyle/>
          <a:p>
            <a:pPr>
              <a:lnSpc>
                <a:spcPts val="3200"/>
              </a:lnSpc>
            </a:pPr>
            <a:r>
              <a:rPr lang="en-GB" sz="3400" dirty="0">
                <a:latin typeface="Arial" panose="020B0604020202020204" pitchFamily="34" charset="0"/>
                <a:cs typeface="Arial" panose="020B0604020202020204" pitchFamily="34" charset="0"/>
              </a:rPr>
              <a:t>Double whammy of CC &amp; overexploitation</a:t>
            </a:r>
            <a:endParaRPr lang="en-GB" sz="3400" b="1" dirty="0">
              <a:latin typeface="Arial" panose="020B0604020202020204" pitchFamily="34" charset="0"/>
              <a:cs typeface="Arial" panose="020B0604020202020204" pitchFamily="34" charset="0"/>
            </a:endParaRPr>
          </a:p>
        </p:txBody>
      </p:sp>
      <p:sp>
        <p:nvSpPr>
          <p:cNvPr id="3" name="Arrow: Left 2">
            <a:extLst>
              <a:ext uri="{FF2B5EF4-FFF2-40B4-BE49-F238E27FC236}">
                <a16:creationId xmlns:a16="http://schemas.microsoft.com/office/drawing/2014/main" id="{4F97F19D-23D4-A7EF-1262-D18BEA60CE84}"/>
              </a:ext>
            </a:extLst>
          </p:cNvPr>
          <p:cNvSpPr/>
          <p:nvPr/>
        </p:nvSpPr>
        <p:spPr>
          <a:xfrm>
            <a:off x="6379029" y="1028700"/>
            <a:ext cx="3426066" cy="444202"/>
          </a:xfrm>
          <a:prstGeom prst="leftArrow">
            <a:avLst/>
          </a:prstGeom>
          <a:gradFill flip="none" rotWithShape="1">
            <a:gsLst>
              <a:gs pos="48400">
                <a:srgbClr val="FFFF00"/>
              </a:gs>
              <a:gs pos="0">
                <a:srgbClr val="FFC000"/>
              </a:gs>
              <a:gs pos="100000">
                <a:srgbClr val="5DBADB"/>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926114C-DFCF-3CFE-248F-74600AA60073}"/>
              </a:ext>
            </a:extLst>
          </p:cNvPr>
          <p:cNvSpPr txBox="1"/>
          <p:nvPr/>
        </p:nvSpPr>
        <p:spPr>
          <a:xfrm>
            <a:off x="9884230" y="1026664"/>
            <a:ext cx="1311728" cy="502702"/>
          </a:xfrm>
          <a:prstGeom prst="rect">
            <a:avLst/>
          </a:prstGeom>
          <a:noFill/>
        </p:spPr>
        <p:txBody>
          <a:bodyPr wrap="square">
            <a:spAutoFit/>
          </a:bodyPr>
          <a:lstStyle/>
          <a:p>
            <a:pPr>
              <a:lnSpc>
                <a:spcPts val="3200"/>
              </a:lnSpc>
            </a:pPr>
            <a:r>
              <a:rPr lang="en-GB" sz="3400" b="1" dirty="0">
                <a:solidFill>
                  <a:srgbClr val="00B0F0"/>
                </a:solidFill>
                <a:latin typeface="Arial" panose="020B0604020202020204" pitchFamily="34" charset="0"/>
                <a:cs typeface="Arial" panose="020B0604020202020204" pitchFamily="34" charset="0"/>
              </a:rPr>
              <a:t>Cold</a:t>
            </a:r>
          </a:p>
        </p:txBody>
      </p:sp>
      <p:sp>
        <p:nvSpPr>
          <p:cNvPr id="5" name="TextBox 4">
            <a:extLst>
              <a:ext uri="{FF2B5EF4-FFF2-40B4-BE49-F238E27FC236}">
                <a16:creationId xmlns:a16="http://schemas.microsoft.com/office/drawing/2014/main" id="{054F061C-7CDD-67FB-3C31-5061A4012ADC}"/>
              </a:ext>
            </a:extLst>
          </p:cNvPr>
          <p:cNvSpPr txBox="1"/>
          <p:nvPr/>
        </p:nvSpPr>
        <p:spPr>
          <a:xfrm>
            <a:off x="936173" y="1026664"/>
            <a:ext cx="1311728" cy="502702"/>
          </a:xfrm>
          <a:prstGeom prst="rect">
            <a:avLst/>
          </a:prstGeom>
          <a:noFill/>
        </p:spPr>
        <p:txBody>
          <a:bodyPr wrap="square">
            <a:spAutoFit/>
          </a:bodyPr>
          <a:lstStyle/>
          <a:p>
            <a:pPr>
              <a:lnSpc>
                <a:spcPts val="3200"/>
              </a:lnSpc>
            </a:pPr>
            <a:r>
              <a:rPr lang="en-GB" sz="3400" b="1" dirty="0">
                <a:solidFill>
                  <a:srgbClr val="FF0000"/>
                </a:solidFill>
                <a:latin typeface="Arial" panose="020B0604020202020204" pitchFamily="34" charset="0"/>
                <a:cs typeface="Arial" panose="020B0604020202020204" pitchFamily="34" charset="0"/>
              </a:rPr>
              <a:t>Hot</a:t>
            </a:r>
          </a:p>
        </p:txBody>
      </p:sp>
      <p:sp>
        <p:nvSpPr>
          <p:cNvPr id="6" name="Rectangle 5">
            <a:extLst>
              <a:ext uri="{FF2B5EF4-FFF2-40B4-BE49-F238E27FC236}">
                <a16:creationId xmlns:a16="http://schemas.microsoft.com/office/drawing/2014/main" id="{628BE490-2706-6C09-14F4-20D43D1473AF}"/>
              </a:ext>
            </a:extLst>
          </p:cNvPr>
          <p:cNvSpPr/>
          <p:nvPr/>
        </p:nvSpPr>
        <p:spPr>
          <a:xfrm>
            <a:off x="1729224" y="1638300"/>
            <a:ext cx="4715119" cy="3782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7" name="Rectangle 6">
            <a:extLst>
              <a:ext uri="{FF2B5EF4-FFF2-40B4-BE49-F238E27FC236}">
                <a16:creationId xmlns:a16="http://schemas.microsoft.com/office/drawing/2014/main" id="{48040641-9C35-E6E2-9214-F391754A4DE3}"/>
              </a:ext>
            </a:extLst>
          </p:cNvPr>
          <p:cNvSpPr/>
          <p:nvPr/>
        </p:nvSpPr>
        <p:spPr>
          <a:xfrm>
            <a:off x="5594455" y="2415125"/>
            <a:ext cx="1215362" cy="338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Tree>
    <p:extLst>
      <p:ext uri="{BB962C8B-B14F-4D97-AF65-F5344CB8AC3E}">
        <p14:creationId xmlns:p14="http://schemas.microsoft.com/office/powerpoint/2010/main" val="368859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037DB69-4186-EEA3-BAC7-6653189493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78"/>
          <a:stretch/>
        </p:blipFill>
        <p:spPr bwMode="auto">
          <a:xfrm>
            <a:off x="1729224" y="1581759"/>
            <a:ext cx="8628533" cy="5058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9B106D-BB0F-5DC0-D6E5-D74F542721B5}"/>
              </a:ext>
            </a:extLst>
          </p:cNvPr>
          <p:cNvSpPr txBox="1"/>
          <p:nvPr/>
        </p:nvSpPr>
        <p:spPr>
          <a:xfrm>
            <a:off x="2095501" y="335498"/>
            <a:ext cx="8213271" cy="502702"/>
          </a:xfrm>
          <a:prstGeom prst="rect">
            <a:avLst/>
          </a:prstGeom>
          <a:noFill/>
        </p:spPr>
        <p:txBody>
          <a:bodyPr wrap="square">
            <a:spAutoFit/>
          </a:bodyPr>
          <a:lstStyle/>
          <a:p>
            <a:pPr>
              <a:lnSpc>
                <a:spcPts val="3200"/>
              </a:lnSpc>
            </a:pPr>
            <a:r>
              <a:rPr lang="en-GB" sz="3400" dirty="0">
                <a:latin typeface="Arial" panose="020B0604020202020204" pitchFamily="34" charset="0"/>
                <a:cs typeface="Arial" panose="020B0604020202020204" pitchFamily="34" charset="0"/>
              </a:rPr>
              <a:t>Double whammy of CC &amp; overexploitation</a:t>
            </a:r>
            <a:endParaRPr lang="en-GB" sz="3400" b="1" dirty="0">
              <a:latin typeface="Arial" panose="020B0604020202020204" pitchFamily="34" charset="0"/>
              <a:cs typeface="Arial" panose="020B0604020202020204" pitchFamily="34" charset="0"/>
            </a:endParaRPr>
          </a:p>
        </p:txBody>
      </p:sp>
      <p:sp>
        <p:nvSpPr>
          <p:cNvPr id="3" name="Arrow: Left 2">
            <a:extLst>
              <a:ext uri="{FF2B5EF4-FFF2-40B4-BE49-F238E27FC236}">
                <a16:creationId xmlns:a16="http://schemas.microsoft.com/office/drawing/2014/main" id="{4F97F19D-23D4-A7EF-1262-D18BEA60CE84}"/>
              </a:ext>
            </a:extLst>
          </p:cNvPr>
          <p:cNvSpPr/>
          <p:nvPr/>
        </p:nvSpPr>
        <p:spPr>
          <a:xfrm>
            <a:off x="3908366" y="1028700"/>
            <a:ext cx="5896729" cy="444202"/>
          </a:xfrm>
          <a:prstGeom prst="leftArrow">
            <a:avLst/>
          </a:prstGeom>
          <a:gradFill flip="none" rotWithShape="1">
            <a:gsLst>
              <a:gs pos="48000">
                <a:srgbClr val="FFFF00"/>
              </a:gs>
              <a:gs pos="22000">
                <a:srgbClr val="FF0000"/>
              </a:gs>
              <a:gs pos="100000">
                <a:srgbClr val="5DBADB"/>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926114C-DFCF-3CFE-248F-74600AA60073}"/>
              </a:ext>
            </a:extLst>
          </p:cNvPr>
          <p:cNvSpPr txBox="1"/>
          <p:nvPr/>
        </p:nvSpPr>
        <p:spPr>
          <a:xfrm>
            <a:off x="9884230" y="1026664"/>
            <a:ext cx="1311728" cy="502702"/>
          </a:xfrm>
          <a:prstGeom prst="rect">
            <a:avLst/>
          </a:prstGeom>
          <a:noFill/>
        </p:spPr>
        <p:txBody>
          <a:bodyPr wrap="square">
            <a:spAutoFit/>
          </a:bodyPr>
          <a:lstStyle/>
          <a:p>
            <a:pPr>
              <a:lnSpc>
                <a:spcPts val="3200"/>
              </a:lnSpc>
            </a:pPr>
            <a:r>
              <a:rPr lang="en-GB" sz="3400" b="1" dirty="0">
                <a:solidFill>
                  <a:srgbClr val="00B0F0"/>
                </a:solidFill>
                <a:latin typeface="Arial" panose="020B0604020202020204" pitchFamily="34" charset="0"/>
                <a:cs typeface="Arial" panose="020B0604020202020204" pitchFamily="34" charset="0"/>
              </a:rPr>
              <a:t>Cold</a:t>
            </a:r>
          </a:p>
        </p:txBody>
      </p:sp>
      <p:sp>
        <p:nvSpPr>
          <p:cNvPr id="5" name="TextBox 4">
            <a:extLst>
              <a:ext uri="{FF2B5EF4-FFF2-40B4-BE49-F238E27FC236}">
                <a16:creationId xmlns:a16="http://schemas.microsoft.com/office/drawing/2014/main" id="{054F061C-7CDD-67FB-3C31-5061A4012ADC}"/>
              </a:ext>
            </a:extLst>
          </p:cNvPr>
          <p:cNvSpPr txBox="1"/>
          <p:nvPr/>
        </p:nvSpPr>
        <p:spPr>
          <a:xfrm>
            <a:off x="936173" y="1026664"/>
            <a:ext cx="1311728" cy="502702"/>
          </a:xfrm>
          <a:prstGeom prst="rect">
            <a:avLst/>
          </a:prstGeom>
          <a:noFill/>
        </p:spPr>
        <p:txBody>
          <a:bodyPr wrap="square">
            <a:spAutoFit/>
          </a:bodyPr>
          <a:lstStyle/>
          <a:p>
            <a:pPr>
              <a:lnSpc>
                <a:spcPts val="3200"/>
              </a:lnSpc>
            </a:pPr>
            <a:r>
              <a:rPr lang="en-GB" sz="3400" b="1" dirty="0">
                <a:solidFill>
                  <a:srgbClr val="FF0000"/>
                </a:solidFill>
                <a:latin typeface="Arial" panose="020B0604020202020204" pitchFamily="34" charset="0"/>
                <a:cs typeface="Arial" panose="020B0604020202020204" pitchFamily="34" charset="0"/>
              </a:rPr>
              <a:t>Hot</a:t>
            </a:r>
          </a:p>
        </p:txBody>
      </p:sp>
      <p:sp>
        <p:nvSpPr>
          <p:cNvPr id="6" name="Rectangle 5">
            <a:extLst>
              <a:ext uri="{FF2B5EF4-FFF2-40B4-BE49-F238E27FC236}">
                <a16:creationId xmlns:a16="http://schemas.microsoft.com/office/drawing/2014/main" id="{197F8E44-F16D-6189-571D-EE6BF4F45A50}"/>
              </a:ext>
            </a:extLst>
          </p:cNvPr>
          <p:cNvSpPr/>
          <p:nvPr/>
        </p:nvSpPr>
        <p:spPr>
          <a:xfrm>
            <a:off x="1729225" y="1638300"/>
            <a:ext cx="2031790" cy="3782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
        <p:nvSpPr>
          <p:cNvPr id="7" name="Rectangle 6">
            <a:extLst>
              <a:ext uri="{FF2B5EF4-FFF2-40B4-BE49-F238E27FC236}">
                <a16:creationId xmlns:a16="http://schemas.microsoft.com/office/drawing/2014/main" id="{724FC8C7-A4E7-5EE1-E372-3BCDBB7EDF22}"/>
              </a:ext>
            </a:extLst>
          </p:cNvPr>
          <p:cNvSpPr/>
          <p:nvPr/>
        </p:nvSpPr>
        <p:spPr>
          <a:xfrm>
            <a:off x="3384655" y="2404239"/>
            <a:ext cx="523711" cy="338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a:t>
            </a:r>
          </a:p>
        </p:txBody>
      </p:sp>
    </p:spTree>
    <p:extLst>
      <p:ext uri="{BB962C8B-B14F-4D97-AF65-F5344CB8AC3E}">
        <p14:creationId xmlns:p14="http://schemas.microsoft.com/office/powerpoint/2010/main" val="3345467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037DB69-4186-EEA3-BAC7-6653189493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878"/>
          <a:stretch/>
        </p:blipFill>
        <p:spPr bwMode="auto">
          <a:xfrm>
            <a:off x="1729224" y="1581759"/>
            <a:ext cx="8628533" cy="50583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9B106D-BB0F-5DC0-D6E5-D74F542721B5}"/>
              </a:ext>
            </a:extLst>
          </p:cNvPr>
          <p:cNvSpPr txBox="1"/>
          <p:nvPr/>
        </p:nvSpPr>
        <p:spPr>
          <a:xfrm>
            <a:off x="2095501" y="335498"/>
            <a:ext cx="8213271" cy="502702"/>
          </a:xfrm>
          <a:prstGeom prst="rect">
            <a:avLst/>
          </a:prstGeom>
          <a:noFill/>
        </p:spPr>
        <p:txBody>
          <a:bodyPr wrap="square">
            <a:spAutoFit/>
          </a:bodyPr>
          <a:lstStyle/>
          <a:p>
            <a:pPr>
              <a:lnSpc>
                <a:spcPts val="3200"/>
              </a:lnSpc>
            </a:pPr>
            <a:r>
              <a:rPr lang="en-GB" sz="3400" dirty="0">
                <a:latin typeface="Arial" panose="020B0604020202020204" pitchFamily="34" charset="0"/>
                <a:cs typeface="Arial" panose="020B0604020202020204" pitchFamily="34" charset="0"/>
              </a:rPr>
              <a:t>Double whammy of CC &amp; overexploitation</a:t>
            </a:r>
            <a:endParaRPr lang="en-GB" sz="3400" b="1" dirty="0">
              <a:latin typeface="Arial" panose="020B0604020202020204" pitchFamily="34" charset="0"/>
              <a:cs typeface="Arial" panose="020B0604020202020204" pitchFamily="34" charset="0"/>
            </a:endParaRPr>
          </a:p>
        </p:txBody>
      </p:sp>
      <p:sp>
        <p:nvSpPr>
          <p:cNvPr id="3" name="Arrow: Left 2">
            <a:extLst>
              <a:ext uri="{FF2B5EF4-FFF2-40B4-BE49-F238E27FC236}">
                <a16:creationId xmlns:a16="http://schemas.microsoft.com/office/drawing/2014/main" id="{4F97F19D-23D4-A7EF-1262-D18BEA60CE84}"/>
              </a:ext>
            </a:extLst>
          </p:cNvPr>
          <p:cNvSpPr/>
          <p:nvPr/>
        </p:nvSpPr>
        <p:spPr>
          <a:xfrm>
            <a:off x="1972824" y="1028700"/>
            <a:ext cx="7832271" cy="444202"/>
          </a:xfrm>
          <a:prstGeom prst="leftArrow">
            <a:avLst/>
          </a:prstGeom>
          <a:gradFill flip="none" rotWithShape="1">
            <a:gsLst>
              <a:gs pos="48400">
                <a:srgbClr val="FFFF00"/>
              </a:gs>
              <a:gs pos="0">
                <a:srgbClr val="FF0000"/>
              </a:gs>
              <a:gs pos="100000">
                <a:srgbClr val="5DBADB"/>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926114C-DFCF-3CFE-248F-74600AA60073}"/>
              </a:ext>
            </a:extLst>
          </p:cNvPr>
          <p:cNvSpPr txBox="1"/>
          <p:nvPr/>
        </p:nvSpPr>
        <p:spPr>
          <a:xfrm>
            <a:off x="9884230" y="1026664"/>
            <a:ext cx="1311728" cy="502702"/>
          </a:xfrm>
          <a:prstGeom prst="rect">
            <a:avLst/>
          </a:prstGeom>
          <a:noFill/>
        </p:spPr>
        <p:txBody>
          <a:bodyPr wrap="square">
            <a:spAutoFit/>
          </a:bodyPr>
          <a:lstStyle/>
          <a:p>
            <a:pPr>
              <a:lnSpc>
                <a:spcPts val="3200"/>
              </a:lnSpc>
            </a:pPr>
            <a:r>
              <a:rPr lang="en-GB" sz="3400" b="1" dirty="0">
                <a:solidFill>
                  <a:srgbClr val="00B0F0"/>
                </a:solidFill>
                <a:latin typeface="Arial" panose="020B0604020202020204" pitchFamily="34" charset="0"/>
                <a:cs typeface="Arial" panose="020B0604020202020204" pitchFamily="34" charset="0"/>
              </a:rPr>
              <a:t>Cold</a:t>
            </a:r>
          </a:p>
        </p:txBody>
      </p:sp>
      <p:sp>
        <p:nvSpPr>
          <p:cNvPr id="5" name="TextBox 4">
            <a:extLst>
              <a:ext uri="{FF2B5EF4-FFF2-40B4-BE49-F238E27FC236}">
                <a16:creationId xmlns:a16="http://schemas.microsoft.com/office/drawing/2014/main" id="{054F061C-7CDD-67FB-3C31-5061A4012ADC}"/>
              </a:ext>
            </a:extLst>
          </p:cNvPr>
          <p:cNvSpPr txBox="1"/>
          <p:nvPr/>
        </p:nvSpPr>
        <p:spPr>
          <a:xfrm>
            <a:off x="936173" y="1026664"/>
            <a:ext cx="1311728" cy="502702"/>
          </a:xfrm>
          <a:prstGeom prst="rect">
            <a:avLst/>
          </a:prstGeom>
          <a:noFill/>
        </p:spPr>
        <p:txBody>
          <a:bodyPr wrap="square">
            <a:spAutoFit/>
          </a:bodyPr>
          <a:lstStyle/>
          <a:p>
            <a:pPr>
              <a:lnSpc>
                <a:spcPts val="3200"/>
              </a:lnSpc>
            </a:pPr>
            <a:r>
              <a:rPr lang="en-GB" sz="3400" b="1" dirty="0">
                <a:solidFill>
                  <a:srgbClr val="FF0000"/>
                </a:solidFill>
                <a:latin typeface="Arial" panose="020B0604020202020204" pitchFamily="34" charset="0"/>
                <a:cs typeface="Arial" panose="020B0604020202020204" pitchFamily="34" charset="0"/>
              </a:rPr>
              <a:t>Hot</a:t>
            </a:r>
          </a:p>
        </p:txBody>
      </p:sp>
    </p:spTree>
    <p:extLst>
      <p:ext uri="{BB962C8B-B14F-4D97-AF65-F5344CB8AC3E}">
        <p14:creationId xmlns:p14="http://schemas.microsoft.com/office/powerpoint/2010/main" val="1114718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FA67CDF-8115-EF0B-B7B1-9BF1965E2EF2}"/>
              </a:ext>
            </a:extLst>
          </p:cNvPr>
          <p:cNvSpPr txBox="1">
            <a:spLocks/>
          </p:cNvSpPr>
          <p:nvPr/>
        </p:nvSpPr>
        <p:spPr>
          <a:xfrm>
            <a:off x="792007" y="2623855"/>
            <a:ext cx="3200400" cy="1610290"/>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GB" sz="4500" b="1" dirty="0"/>
              <a:t>Three</a:t>
            </a:r>
          </a:p>
          <a:p>
            <a:r>
              <a:rPr lang="en-GB" sz="4500" b="1" dirty="0"/>
              <a:t>Study species</a:t>
            </a:r>
          </a:p>
        </p:txBody>
      </p:sp>
      <p:pic>
        <p:nvPicPr>
          <p:cNvPr id="2" name="Picture 4" descr="Greenland lumpfish - MSC Fisheries">
            <a:extLst>
              <a:ext uri="{FF2B5EF4-FFF2-40B4-BE49-F238E27FC236}">
                <a16:creationId xmlns:a16="http://schemas.microsoft.com/office/drawing/2014/main" id="{C05E8F9E-FB93-0F2A-3CDD-2E3EC0CAA7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74" b="11750"/>
          <a:stretch/>
        </p:blipFill>
        <p:spPr bwMode="auto">
          <a:xfrm flipH="1">
            <a:off x="4402238" y="1143114"/>
            <a:ext cx="3387521" cy="17645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18E52E4-7C31-3E61-772E-A533373C22D8}"/>
              </a:ext>
            </a:extLst>
          </p:cNvPr>
          <p:cNvPicPr>
            <a:picLocks noChangeAspect="1"/>
          </p:cNvPicPr>
          <p:nvPr/>
        </p:nvPicPr>
        <p:blipFill>
          <a:blip r:embed="rId3"/>
          <a:stretch>
            <a:fillRect/>
          </a:stretch>
        </p:blipFill>
        <p:spPr>
          <a:xfrm>
            <a:off x="4402239" y="4068342"/>
            <a:ext cx="3302759" cy="1793295"/>
          </a:xfrm>
          <a:prstGeom prst="rect">
            <a:avLst/>
          </a:prstGeom>
        </p:spPr>
      </p:pic>
      <p:sp>
        <p:nvSpPr>
          <p:cNvPr id="7" name="Title 1">
            <a:extLst>
              <a:ext uri="{FF2B5EF4-FFF2-40B4-BE49-F238E27FC236}">
                <a16:creationId xmlns:a16="http://schemas.microsoft.com/office/drawing/2014/main" id="{1130BBD6-F496-CEDC-497E-F1E708BACAD7}"/>
              </a:ext>
            </a:extLst>
          </p:cNvPr>
          <p:cNvSpPr txBox="1">
            <a:spLocks/>
          </p:cNvSpPr>
          <p:nvPr/>
        </p:nvSpPr>
        <p:spPr>
          <a:xfrm>
            <a:off x="4504598" y="722601"/>
            <a:ext cx="3200400" cy="420513"/>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GB" sz="3200" b="1" dirty="0">
                <a:solidFill>
                  <a:schemeClr val="tx1"/>
                </a:solidFill>
              </a:rPr>
              <a:t>2. Lumpfish</a:t>
            </a:r>
          </a:p>
        </p:txBody>
      </p:sp>
      <p:sp>
        <p:nvSpPr>
          <p:cNvPr id="12" name="Title 1">
            <a:extLst>
              <a:ext uri="{FF2B5EF4-FFF2-40B4-BE49-F238E27FC236}">
                <a16:creationId xmlns:a16="http://schemas.microsoft.com/office/drawing/2014/main" id="{C986DDF3-3185-3A5D-ADF3-1955F1FB60BD}"/>
              </a:ext>
            </a:extLst>
          </p:cNvPr>
          <p:cNvSpPr txBox="1">
            <a:spLocks/>
          </p:cNvSpPr>
          <p:nvPr/>
        </p:nvSpPr>
        <p:spPr>
          <a:xfrm>
            <a:off x="4504598" y="3837616"/>
            <a:ext cx="3200400" cy="420513"/>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85000"/>
              </a:lnSpc>
              <a:spcBef>
                <a:spcPct val="0"/>
              </a:spcBef>
              <a:buNone/>
              <a:defRPr sz="3600" b="0" kern="1200" spc="-50" baseline="0">
                <a:solidFill>
                  <a:srgbClr val="FFFFFF"/>
                </a:solidFill>
                <a:latin typeface="+mj-lt"/>
                <a:ea typeface="+mj-ea"/>
                <a:cs typeface="+mj-cs"/>
              </a:defRPr>
            </a:lvl1pPr>
          </a:lstStyle>
          <a:p>
            <a:r>
              <a:rPr lang="en-GB" sz="3200" b="1" dirty="0">
                <a:solidFill>
                  <a:schemeClr val="tx1"/>
                </a:solidFill>
              </a:rPr>
              <a:t>3. Ballan wrasse</a:t>
            </a:r>
          </a:p>
        </p:txBody>
      </p:sp>
      <p:sp>
        <p:nvSpPr>
          <p:cNvPr id="16" name="TextBox 15">
            <a:extLst>
              <a:ext uri="{FF2B5EF4-FFF2-40B4-BE49-F238E27FC236}">
                <a16:creationId xmlns:a16="http://schemas.microsoft.com/office/drawing/2014/main" id="{88CFAF56-2F17-6C33-FDB8-D8537B7A7E0E}"/>
              </a:ext>
            </a:extLst>
          </p:cNvPr>
          <p:cNvSpPr txBox="1"/>
          <p:nvPr/>
        </p:nvSpPr>
        <p:spPr>
          <a:xfrm>
            <a:off x="8353214" y="4047872"/>
            <a:ext cx="3540809" cy="1569660"/>
          </a:xfrm>
          <a:prstGeom prst="rect">
            <a:avLst/>
          </a:prstGeom>
          <a:noFill/>
        </p:spPr>
        <p:txBody>
          <a:bodyPr wrap="square" rtlCol="0">
            <a:spAutoFit/>
          </a:bodyPr>
          <a:lstStyle/>
          <a:p>
            <a:r>
              <a:rPr lang="en-GB" sz="3200" dirty="0"/>
              <a:t>Wales is largest UK  producer of cleaner fish</a:t>
            </a:r>
          </a:p>
        </p:txBody>
      </p:sp>
      <p:sp>
        <p:nvSpPr>
          <p:cNvPr id="3" name="TextBox 2">
            <a:extLst>
              <a:ext uri="{FF2B5EF4-FFF2-40B4-BE49-F238E27FC236}">
                <a16:creationId xmlns:a16="http://schemas.microsoft.com/office/drawing/2014/main" id="{33022561-5085-14A0-812A-E8903AC9CFCE}"/>
              </a:ext>
            </a:extLst>
          </p:cNvPr>
          <p:cNvSpPr txBox="1"/>
          <p:nvPr/>
        </p:nvSpPr>
        <p:spPr>
          <a:xfrm>
            <a:off x="8353214" y="1240553"/>
            <a:ext cx="3540809" cy="1569660"/>
          </a:xfrm>
          <a:prstGeom prst="rect">
            <a:avLst/>
          </a:prstGeom>
          <a:noFill/>
        </p:spPr>
        <p:txBody>
          <a:bodyPr wrap="square" rtlCol="0">
            <a:spAutoFit/>
          </a:bodyPr>
          <a:lstStyle/>
          <a:p>
            <a:r>
              <a:rPr lang="en-GB" sz="3200" dirty="0"/>
              <a:t>Used as cleaner fish for sea lice control in salmon farming </a:t>
            </a:r>
          </a:p>
        </p:txBody>
      </p:sp>
    </p:spTree>
    <p:extLst>
      <p:ext uri="{BB962C8B-B14F-4D97-AF65-F5344CB8AC3E}">
        <p14:creationId xmlns:p14="http://schemas.microsoft.com/office/powerpoint/2010/main" val="4272352517"/>
      </p:ext>
    </p:extLst>
  </p:cSld>
  <p:clrMapOvr>
    <a:masterClrMapping/>
  </p:clrMapOvr>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ustom 1">
      <a:majorFont>
        <a:latin typeface="Century Gothic"/>
        <a:ea typeface=""/>
        <a:cs typeface=""/>
      </a:majorFont>
      <a:minorFont>
        <a:latin typeface="Calibri"/>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5_Sophisticated Business">
  <a:themeElements>
    <a:clrScheme name="Sophisticated Business">
      <a:dk1>
        <a:sysClr val="windowText" lastClr="000000"/>
      </a:dk1>
      <a:lt1>
        <a:sysClr val="window" lastClr="FFFFFF"/>
      </a:lt1>
      <a:dk2>
        <a:srgbClr val="897C57"/>
      </a:dk2>
      <a:lt2>
        <a:srgbClr val="E2BA41"/>
      </a:lt2>
      <a:accent1>
        <a:srgbClr val="3C8689"/>
      </a:accent1>
      <a:accent2>
        <a:srgbClr val="E2BA41"/>
      </a:accent2>
      <a:accent3>
        <a:srgbClr val="C8904D"/>
      </a:accent3>
      <a:accent4>
        <a:srgbClr val="66AF9E"/>
      </a:accent4>
      <a:accent5>
        <a:srgbClr val="897C57"/>
      </a:accent5>
      <a:accent6>
        <a:srgbClr val="AF9D66"/>
      </a:accent6>
      <a:hlink>
        <a:srgbClr val="3C8689"/>
      </a:hlink>
      <a:folHlink>
        <a:srgbClr val="897C5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pattFill prst="dkUpDiag">
          <a:fgClr>
            <a:schemeClr val="bg2">
              <a:lumMod val="50000"/>
            </a:schemeClr>
          </a:fgClr>
          <a:bgClr>
            <a:schemeClr val="bg2">
              <a:lumMod val="65000"/>
            </a:schemeClr>
          </a:bgClr>
        </a:pattFill>
        <a:ln>
          <a:noFill/>
        </a:ln>
      </a:spPr>
      <a:bodyPr wrap="none" lIns="228600" tIns="228600" rIns="228600" bIns="228600" rtlCol="0" anchor="ctr">
        <a:noAutofit/>
      </a:bodyPr>
      <a:lstStyle>
        <a:defPPr algn="ctr">
          <a:defRPr sz="1400" dirty="0" smtClean="0">
            <a:solidFill>
              <a:schemeClr val="bg1"/>
            </a:solidFill>
            <a:latin typeface="Franklin Gothic Demi Cond" panose="020B07060304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nSpc>
            <a:spcPct val="120000"/>
          </a:lnSpc>
          <a:defRPr dirty="0">
            <a:solidFill>
              <a:schemeClr val="tx2"/>
            </a:solidFill>
          </a:defRPr>
        </a:defPPr>
      </a:lstStyle>
    </a:txDef>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FB025044B14E48A82400E49B600812" ma:contentTypeVersion="9" ma:contentTypeDescription="Create a new document." ma:contentTypeScope="" ma:versionID="e667d3055f21a2eb48b25b68ac3f1139">
  <xsd:schema xmlns:xsd="http://www.w3.org/2001/XMLSchema" xmlns:xs="http://www.w3.org/2001/XMLSchema" xmlns:p="http://schemas.microsoft.com/office/2006/metadata/properties" xmlns:ns2="86de5e4b-6a43-4a54-aa5e-cfe4aa66a33e" targetNamespace="http://schemas.microsoft.com/office/2006/metadata/properties" ma:root="true" ma:fieldsID="d52602064a57cf7cfc6bb506f78d8545" ns2:_="">
    <xsd:import namespace="86de5e4b-6a43-4a54-aa5e-cfe4aa66a33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de5e4b-6a43-4a54-aa5e-cfe4aa66a3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F15DE5-1968-4057-B761-B1E217DB90E5}">
  <ds:schemaRefs>
    <ds:schemaRef ds:uri="http://schemas.microsoft.com/office/2006/documentManagement/types"/>
    <ds:schemaRef ds:uri="http://purl.org/dc/elements/1.1/"/>
    <ds:schemaRef ds:uri="http://schemas.microsoft.com/office/2006/metadata/properties"/>
    <ds:schemaRef ds:uri="86de5e4b-6a43-4a54-aa5e-cfe4aa66a33e"/>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51120337-B424-4A23-B4AF-200AA8627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de5e4b-6a43-4a54-aa5e-cfe4aa66a3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533A2F4-F59A-4439-A3D8-8B533800F6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866</Words>
  <Application>Microsoft Office PowerPoint</Application>
  <PresentationFormat>Widescreen</PresentationFormat>
  <Paragraphs>234</Paragraphs>
  <Slides>44</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44</vt:i4>
      </vt:variant>
    </vt:vector>
  </HeadingPairs>
  <TitlesOfParts>
    <vt:vector size="56" baseType="lpstr">
      <vt:lpstr>arial</vt:lpstr>
      <vt:lpstr>arial</vt:lpstr>
      <vt:lpstr>Calibri</vt:lpstr>
      <vt:lpstr>Calibri Light</vt:lpstr>
      <vt:lpstr>Century Gothic</vt:lpstr>
      <vt:lpstr>Courier New</vt:lpstr>
      <vt:lpstr>Franklin Gothic Demi Cond</vt:lpstr>
      <vt:lpstr>Impact</vt:lpstr>
      <vt:lpstr>Wingdings</vt:lpstr>
      <vt:lpstr>Retrospect</vt:lpstr>
      <vt:lpstr>5_Sophisticated Business</vt:lpstr>
      <vt:lpstr>2_Office Theme</vt:lpstr>
      <vt:lpstr>The Need for Marine Sensing  Modelling the impacts of climate change on finfish in the Irish Sea </vt:lpstr>
      <vt:lpstr>STREAM</vt:lpstr>
      <vt:lpstr>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pesticide solution</vt:lpstr>
      <vt:lpstr>The Cleaner fish solution:    a “green” alternative for pest control</vt:lpstr>
      <vt:lpstr>PowerPoint Presentation</vt:lpstr>
      <vt:lpstr>PowerPoint Presentation</vt:lpstr>
      <vt:lpstr>PowerPoint Presentation</vt:lpstr>
      <vt:lpstr>PowerPoint Presentation</vt:lpstr>
      <vt:lpstr>PowerPoint Presentation</vt:lpstr>
      <vt:lpstr>Climate Change scenarios</vt:lpstr>
      <vt:lpstr>Modeling</vt:lpstr>
      <vt:lpstr>PowerPoint Presentation</vt:lpstr>
      <vt:lpstr>Fish Thermal preferences  </vt:lpstr>
      <vt:lpstr>PowerPoint Presentation</vt:lpstr>
      <vt:lpstr>PowerPoint Presentation</vt:lpstr>
      <vt:lpstr>Results  n = 32 seabass</vt:lpstr>
      <vt:lpstr>PowerPoint Presentation</vt:lpstr>
      <vt:lpstr>PowerPoint Presentation</vt:lpstr>
      <vt:lpstr>PowerPoint Presentation</vt:lpstr>
      <vt:lpstr>Results  n = 30 lumpfish</vt:lpstr>
      <vt:lpstr>PowerPoint Presentation</vt:lpstr>
      <vt:lpstr>PowerPoint Presentation</vt:lpstr>
      <vt:lpstr>Results  n = 30 wrasse</vt:lpstr>
      <vt:lpstr> Suitability mapping</vt:lpstr>
      <vt:lpstr>PowerPoint Presentation</vt:lpstr>
      <vt:lpstr>PowerPoint Presentation</vt:lpstr>
      <vt:lpstr>PowerPoint Presentation</vt:lpstr>
      <vt:lpstr>PowerPoint Presentation</vt:lpstr>
      <vt:lpstr> Modelling</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Need for Marine Sensing  Modelling the impacts of climate change on finfish in the Irish Sea</dc:title>
  <dc:creator>Ben Clifford</dc:creator>
  <cp:lastModifiedBy>Ronan Browne</cp:lastModifiedBy>
  <cp:revision>2</cp:revision>
  <dcterms:modified xsi:type="dcterms:W3CDTF">2023-05-25T07:31:42Z</dcterms:modified>
</cp:coreProperties>
</file>