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67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85A"/>
    <a:srgbClr val="FEC630"/>
    <a:srgbClr val="F0EEF0"/>
    <a:srgbClr val="52CBBE"/>
    <a:srgbClr val="FACDB0"/>
    <a:srgbClr val="FACDC2"/>
    <a:srgbClr val="FF4266"/>
    <a:srgbClr val="C8C7A8"/>
    <a:srgbClr val="E45E5E"/>
    <a:srgbClr val="8E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1029-A0DC-3501-EE6D-AFB10AC9F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DB151-A539-437F-D016-234F409B2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63C5C-1EEB-93AD-D8BE-01BB3898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CC5FF-E6BD-B52B-AEE0-646FA6D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B5E51-42D8-2D7C-0528-51A2A559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39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B7AC-F0E9-3A38-DE26-E2AFB209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4A401-EE7C-0697-903F-6DF749EE1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139B-CAA5-3E45-74F7-23B7F13E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2B9B-78FB-5014-1D2A-F5E72B56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A16F8-BCB5-9106-2313-47E0EE4A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63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A9E89-4B7A-2981-D12C-2B83F9E43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B0299-8BF9-5804-ACD4-9EB12E1F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F47B8-5E28-CB97-AF45-8B5A3FBE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83B21-0472-27DF-5ED6-B17DC6EB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B0B6-CEA5-D594-EDAD-D7FA4983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34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FFCDE-959B-91AF-2127-BD25BBCD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DD96-86B0-7899-D26D-4B1BA5A64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C5EA-6327-243D-8200-88EB334C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94EA-74C2-8C90-A0EB-E353D4C4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87F8-1735-4C7C-BE1F-A51A3F29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268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0971-B352-7E5B-D9F6-15BADB54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2D2C-2677-177D-29D8-C0150758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3E3EE-3022-280C-07AA-56863F45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ABCB3-8193-B255-24FF-F403AB7F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DADDB-12C1-8F9B-6133-C3FE6533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864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9066-8D2B-C122-EEE3-FF273A7B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2FE3-DBC9-19DA-7B3E-AA542C60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0514F-B646-F70A-2E5B-EE9B48BAD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D96B6-B684-B821-2418-C9DAB409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697B3-4F0E-C694-631A-9BF7F514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BC2C0-1AE6-227F-BDDA-95CA0C14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496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7A7C-FEC9-C3B2-FB31-A39F7E9B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5105C-0042-B977-5345-781B8B31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C9A0B-053F-961D-EE4D-8E7198DA7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61C27-E267-29DB-AC41-925929C6F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37664-B8CC-884F-BE6C-D15FBC955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B1D76D-EC68-5EB7-E4D6-A01BC7C0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EA0E3-3E36-AC16-0F0D-9A492084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5CDC7-BFDE-9F90-7611-4446B490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38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424A4-25E2-B03E-0516-41B53F8A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F56CD-8FC0-5F4B-7F52-C2B2D6A9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A26636-08B9-5C7B-51D8-15D3F18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39DD2-B63C-810B-F5A2-A5062272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232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8E34E-38CC-91DC-4FAF-BB066487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1FEA9-38B5-0105-4467-0935E70A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A4E9D-585E-16E9-A2C6-F0A4EC7D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70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6CB-EABE-9432-F33B-B9C0AF33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8FCFF-F27D-EE7E-DCC0-285A175AE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ADE75-3316-0291-9C7A-DF2949BFE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281DE-131E-973B-7BF1-935FE70B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66CF4-5AA0-2963-1C21-EF684DC2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98297-41C8-4070-A29C-92046455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11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F8FB-1D60-DEC8-FF54-3B8985D8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E4B52-91C6-F18E-220D-26D684C14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738FF-2425-44C4-FD23-E8BECE01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2888-ECDE-D4C5-8237-3C4365C9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A756E-FD98-3DD9-2AB1-30B067A4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801D8-6413-89E6-77FE-C575B0C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816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13092-0E6A-E7F0-7910-89129F5B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918B0-FA5D-1A1F-CA1F-9842268F7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D408-049C-2BFE-2F22-F85E414F2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F40E-C324-4E06-AE95-2E860E072DCC}" type="datetimeFigureOut">
              <a:rPr lang="en-IE" smtClean="0"/>
              <a:t>09/05/2023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53AF-0EB4-A158-0648-B8E753E1B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DB662-4B87-DA80-26CC-708D8E42A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DF1B-9A48-4EE5-9524-BBE10AB756A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06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g"/><Relationship Id="rId3" Type="http://schemas.openxmlformats.org/officeDocument/2006/relationships/image" Target="../media/image2.png"/><Relationship Id="rId21" Type="http://schemas.openxmlformats.org/officeDocument/2006/relationships/image" Target="../media/image21.jp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2" Type="http://schemas.openxmlformats.org/officeDocument/2006/relationships/image" Target="../media/image1.pn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4.jpg"/><Relationship Id="rId5" Type="http://schemas.microsoft.com/office/2007/relationships/hdphoto" Target="../media/hdphoto1.wdp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10" Type="http://schemas.openxmlformats.org/officeDocument/2006/relationships/image" Target="../media/image8.png"/><Relationship Id="rId19" Type="http://schemas.openxmlformats.org/officeDocument/2006/relationships/image" Target="../media/image19.jp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22.jpg"/><Relationship Id="rId27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5.gif"/><Relationship Id="rId17" Type="http://schemas.openxmlformats.org/officeDocument/2006/relationships/image" Target="../media/image40.jpeg"/><Relationship Id="rId2" Type="http://schemas.openxmlformats.org/officeDocument/2006/relationships/image" Target="../media/image1.png"/><Relationship Id="rId16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38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45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tif"/><Relationship Id="rId18" Type="http://schemas.openxmlformats.org/officeDocument/2006/relationships/image" Target="../media/image52.jp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9.png"/><Relationship Id="rId17" Type="http://schemas.openxmlformats.org/officeDocument/2006/relationships/image" Target="../media/image51.jpg"/><Relationship Id="rId2" Type="http://schemas.openxmlformats.org/officeDocument/2006/relationships/image" Target="../media/image1.png"/><Relationship Id="rId16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49.jp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48.t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-8880843" y="6467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9171237" y="15133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9461987" y="14514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9766445" y="9810"/>
            <a:ext cx="12281409" cy="6858000"/>
            <a:chOff x="0" y="0"/>
            <a:chExt cx="12281409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81409" cy="6858000"/>
              <a:chOff x="11207" y="0"/>
              <a:chExt cx="12281409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62182" y="3128759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0058922" y="7826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0373729" y="518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0661251" y="12162"/>
            <a:ext cx="12279409" cy="6858000"/>
            <a:chOff x="-1748916" y="11852"/>
            <a:chExt cx="12279409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-1748916" y="11852"/>
              <a:ext cx="12279409" cy="6858000"/>
              <a:chOff x="-1748916" y="11852"/>
              <a:chExt cx="12279409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-1748916" y="11852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9542129" y="2541935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8700059" y="3142595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542129" y="3185251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12163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17485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pic>
        <p:nvPicPr>
          <p:cNvPr id="3" name="Picture 2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1EBB11D2-0C9B-A7DF-15AF-F0F9BE05E5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85" y="0"/>
            <a:ext cx="8866627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6A6CE5-7F17-6881-8331-CAA381A889F9}"/>
              </a:ext>
            </a:extLst>
          </p:cNvPr>
          <p:cNvSpPr/>
          <p:nvPr/>
        </p:nvSpPr>
        <p:spPr>
          <a:xfrm>
            <a:off x="3302807" y="0"/>
            <a:ext cx="8889194" cy="6858001"/>
          </a:xfrm>
          <a:prstGeom prst="rect">
            <a:avLst/>
          </a:prstGeom>
          <a:solidFill>
            <a:srgbClr val="F0EEF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AE9AF-D586-892B-1D78-E7131A44FC93}"/>
              </a:ext>
            </a:extLst>
          </p:cNvPr>
          <p:cNvSpPr txBox="1"/>
          <p:nvPr/>
        </p:nvSpPr>
        <p:spPr>
          <a:xfrm>
            <a:off x="4729535" y="387145"/>
            <a:ext cx="66913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4266"/>
                </a:solidFill>
                <a:latin typeface="Tw Cen MT" panose="020B0602020104020603" pitchFamily="34" charset="0"/>
              </a:rPr>
              <a:t>Designing, Fabricating, and Optimizing an Optical Sensor to Detect Marine Toxins</a:t>
            </a:r>
            <a:endParaRPr lang="en-IE" sz="4400" b="1" dirty="0">
              <a:solidFill>
                <a:srgbClr val="FF4266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4818E-9C58-472E-2AC4-59D8D9CC40D3}"/>
              </a:ext>
            </a:extLst>
          </p:cNvPr>
          <p:cNvSpPr txBox="1"/>
          <p:nvPr/>
        </p:nvSpPr>
        <p:spPr>
          <a:xfrm>
            <a:off x="5462597" y="3267379"/>
            <a:ext cx="4927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Mitra Abedini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Postdoctoral researcher (Development Scientist)</a:t>
            </a:r>
          </a:p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5D7373"/>
                </a:solidFill>
              </a:rPr>
              <a:t>Department of Science </a:t>
            </a:r>
            <a:br>
              <a:rPr lang="en-US" b="1" dirty="0">
                <a:solidFill>
                  <a:srgbClr val="5D7373"/>
                </a:solidFill>
              </a:rPr>
            </a:br>
            <a:r>
              <a:rPr lang="en-US" b="1" dirty="0">
                <a:solidFill>
                  <a:srgbClr val="5D7373"/>
                </a:solidFill>
              </a:rPr>
              <a:t>PMBRC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5DADE2"/>
                </a:solidFill>
              </a:rPr>
              <a:t>mitra.abedini@setu.ie</a:t>
            </a:r>
            <a:endParaRPr lang="en-IE" dirty="0">
              <a:solidFill>
                <a:srgbClr val="5DADE2"/>
              </a:solidFill>
            </a:endParaRPr>
          </a:p>
        </p:txBody>
      </p:sp>
      <p:pic>
        <p:nvPicPr>
          <p:cNvPr id="1028" name="Picture 4" descr="CPD Events – SETU Professional Development Portal">
            <a:extLst>
              <a:ext uri="{FF2B5EF4-FFF2-40B4-BE49-F238E27FC236}">
                <a16:creationId xmlns:a16="http://schemas.microsoft.com/office/drawing/2014/main" id="{5807DB98-B8E5-F114-DA17-CDB56648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25" y="5379512"/>
            <a:ext cx="3349563" cy="18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6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12358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75561" y="1430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521890" y="3881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842566" y="11643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184166" y="8772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521895" y="8772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801551" y="4891"/>
            <a:ext cx="12225926" cy="6858000"/>
            <a:chOff x="11207" y="0"/>
            <a:chExt cx="12225926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2142133" y="3450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2476970" y="4891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2BBCC5A-64B9-E647-9563-0AD57DD0D180}"/>
              </a:ext>
            </a:extLst>
          </p:cNvPr>
          <p:cNvSpPr txBox="1"/>
          <p:nvPr/>
        </p:nvSpPr>
        <p:spPr>
          <a:xfrm>
            <a:off x="2101485" y="2417644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AB855-145F-68FA-41EC-E6C790313D93}"/>
              </a:ext>
            </a:extLst>
          </p:cNvPr>
          <p:cNvSpPr txBox="1"/>
          <p:nvPr/>
        </p:nvSpPr>
        <p:spPr>
          <a:xfrm>
            <a:off x="2767738" y="2431432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3D017-06BA-2F57-A21F-7E495CC73C8D}"/>
              </a:ext>
            </a:extLst>
          </p:cNvPr>
          <p:cNvSpPr txBox="1"/>
          <p:nvPr/>
        </p:nvSpPr>
        <p:spPr>
          <a:xfrm>
            <a:off x="3541853" y="2438326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E5C267-2943-5475-BCA4-30EC76327E8A}"/>
              </a:ext>
            </a:extLst>
          </p:cNvPr>
          <p:cNvSpPr txBox="1"/>
          <p:nvPr/>
        </p:nvSpPr>
        <p:spPr>
          <a:xfrm>
            <a:off x="4365652" y="2432446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003F2-4C95-35E6-5A55-B3FDA4CCA17A}"/>
              </a:ext>
            </a:extLst>
          </p:cNvPr>
          <p:cNvSpPr txBox="1"/>
          <p:nvPr/>
        </p:nvSpPr>
        <p:spPr>
          <a:xfrm>
            <a:off x="5202402" y="2431432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712FD2-A8F5-2645-FEE6-986805D679FC}"/>
              </a:ext>
            </a:extLst>
          </p:cNvPr>
          <p:cNvSpPr txBox="1"/>
          <p:nvPr/>
        </p:nvSpPr>
        <p:spPr>
          <a:xfrm>
            <a:off x="3842965" y="3220753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BF1215-B668-4324-1E79-FC4D1FA4B0D1}"/>
              </a:ext>
            </a:extLst>
          </p:cNvPr>
          <p:cNvSpPr txBox="1"/>
          <p:nvPr/>
        </p:nvSpPr>
        <p:spPr>
          <a:xfrm>
            <a:off x="4487310" y="3191725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39A1AC-B9B5-6E6E-12AF-B544A7736555}"/>
              </a:ext>
            </a:extLst>
          </p:cNvPr>
          <p:cNvSpPr txBox="1"/>
          <p:nvPr/>
        </p:nvSpPr>
        <p:spPr>
          <a:xfrm>
            <a:off x="5266723" y="3189578"/>
            <a:ext cx="87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0" b="1" dirty="0"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C65E59F-837C-FC20-C263-5E03A9060495}"/>
              </a:ext>
            </a:extLst>
          </p:cNvPr>
          <p:cNvSpPr>
            <a:spLocks/>
          </p:cNvSpPr>
          <p:nvPr/>
        </p:nvSpPr>
        <p:spPr>
          <a:xfrm>
            <a:off x="1929531" y="2452114"/>
            <a:ext cx="134638" cy="18559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227CDE8-0A40-E84C-332A-48E86EBA683F}"/>
              </a:ext>
            </a:extLst>
          </p:cNvPr>
          <p:cNvSpPr/>
          <p:nvPr/>
        </p:nvSpPr>
        <p:spPr>
          <a:xfrm>
            <a:off x="-2556090" y="2422656"/>
            <a:ext cx="4472951" cy="1972508"/>
          </a:xfrm>
          <a:prstGeom prst="rect">
            <a:avLst/>
          </a:prstGeom>
          <a:solidFill>
            <a:srgbClr val="F0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605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739 -7.40741E-7 L 0.34739 -7.40741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0"/>
                            </p:stCondLst>
                            <p:childTnLst>
                              <p:par>
                                <p:cTn id="5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16 -0.00324 L 0.31016 -0.0032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67" grpId="0"/>
      <p:bldP spid="68" grpId="0"/>
      <p:bldP spid="69" grpId="0"/>
      <p:bldP spid="70" grpId="0" animBg="1"/>
      <p:bldP spid="70" grpId="1" animBg="1"/>
      <p:bldP spid="99" grpId="0" animBg="1"/>
      <p:bldP spid="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33624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9086710" y="-36548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9384871" y="-29554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9687016" y="-22560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0037212" y="-26583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0374544" y="-15566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0675852" y="-8046"/>
            <a:ext cx="12292046" cy="6858000"/>
            <a:chOff x="11207" y="0"/>
            <a:chExt cx="12292046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92046" cy="6858000"/>
              <a:chOff x="11207" y="0"/>
              <a:chExt cx="12292046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72819" y="3120522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1146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13988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A3CAD4-AC49-B47F-E548-391CFB1A72E8}"/>
              </a:ext>
            </a:extLst>
          </p:cNvPr>
          <p:cNvGrpSpPr/>
          <p:nvPr/>
        </p:nvGrpSpPr>
        <p:grpSpPr>
          <a:xfrm>
            <a:off x="4031583" y="162195"/>
            <a:ext cx="2034000" cy="6602400"/>
            <a:chOff x="4571833" y="856343"/>
            <a:chExt cx="1857996" cy="558799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78D40B9-D1C6-DFDD-F041-C2186FC7BAAA}"/>
                </a:ext>
              </a:extLst>
            </p:cNvPr>
            <p:cNvSpPr/>
            <p:nvPr/>
          </p:nvSpPr>
          <p:spPr>
            <a:xfrm>
              <a:off x="4572000" y="856343"/>
              <a:ext cx="1857829" cy="2246634"/>
            </a:xfrm>
            <a:prstGeom prst="roundRect">
              <a:avLst/>
            </a:prstGeom>
            <a:solidFill>
              <a:srgbClr val="FF4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BC2AF90-DA8F-EC5A-3125-23EDFC640676}"/>
                </a:ext>
              </a:extLst>
            </p:cNvPr>
            <p:cNvSpPr/>
            <p:nvPr/>
          </p:nvSpPr>
          <p:spPr>
            <a:xfrm>
              <a:off x="4571833" y="2069307"/>
              <a:ext cx="1857600" cy="4375035"/>
            </a:xfrm>
            <a:custGeom>
              <a:avLst/>
              <a:gdLst>
                <a:gd name="connsiteX0" fmla="*/ 0 w 1857600"/>
                <a:gd name="connsiteY0" fmla="*/ 0 h 3559330"/>
                <a:gd name="connsiteX1" fmla="*/ 442014 w 1857600"/>
                <a:gd name="connsiteY1" fmla="*/ 0 h 3559330"/>
                <a:gd name="connsiteX2" fmla="*/ 938598 w 1857600"/>
                <a:gd name="connsiteY2" fmla="*/ 536702 h 3559330"/>
                <a:gd name="connsiteX3" fmla="*/ 1435182 w 1857600"/>
                <a:gd name="connsiteY3" fmla="*/ 0 h 3559330"/>
                <a:gd name="connsiteX4" fmla="*/ 1857600 w 1857600"/>
                <a:gd name="connsiteY4" fmla="*/ 0 h 3559330"/>
                <a:gd name="connsiteX5" fmla="*/ 1857600 w 1857600"/>
                <a:gd name="connsiteY5" fmla="*/ 3559330 h 3559330"/>
                <a:gd name="connsiteX6" fmla="*/ 0 w 1857600"/>
                <a:gd name="connsiteY6" fmla="*/ 3559330 h 355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600" h="3559330">
                  <a:moveTo>
                    <a:pt x="0" y="0"/>
                  </a:moveTo>
                  <a:lnTo>
                    <a:pt x="442014" y="0"/>
                  </a:lnTo>
                  <a:cubicBezTo>
                    <a:pt x="442014" y="296412"/>
                    <a:pt x="664342" y="536702"/>
                    <a:pt x="938598" y="536702"/>
                  </a:cubicBezTo>
                  <a:cubicBezTo>
                    <a:pt x="1212854" y="536702"/>
                    <a:pt x="1435182" y="296412"/>
                    <a:pt x="1435182" y="0"/>
                  </a:cubicBezTo>
                  <a:lnTo>
                    <a:pt x="1857600" y="0"/>
                  </a:lnTo>
                  <a:lnTo>
                    <a:pt x="1857600" y="3559330"/>
                  </a:lnTo>
                  <a:lnTo>
                    <a:pt x="0" y="3559330"/>
                  </a:lnTo>
                  <a:close/>
                </a:path>
              </a:pathLst>
            </a:custGeom>
            <a:solidFill>
              <a:srgbClr val="F0EEF0"/>
            </a:solidFill>
            <a:ln>
              <a:noFill/>
            </a:ln>
            <a:effectLst>
              <a:outerShdw blurRad="127000" sx="107000" sy="107000" algn="ctr" rotWithShape="0">
                <a:schemeClr val="bg2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6292B00-DA88-1079-79F2-B8F8FDE9D882}"/>
              </a:ext>
            </a:extLst>
          </p:cNvPr>
          <p:cNvGrpSpPr/>
          <p:nvPr/>
        </p:nvGrpSpPr>
        <p:grpSpPr>
          <a:xfrm>
            <a:off x="6523847" y="156025"/>
            <a:ext cx="2033979" cy="6602788"/>
            <a:chOff x="6814020" y="897495"/>
            <a:chExt cx="1857996" cy="5587999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8EF77B1-0B94-252F-A8D8-B32F4B3B1E3C}"/>
                </a:ext>
              </a:extLst>
            </p:cNvPr>
            <p:cNvSpPr/>
            <p:nvPr/>
          </p:nvSpPr>
          <p:spPr>
            <a:xfrm>
              <a:off x="6814187" y="897495"/>
              <a:ext cx="1857829" cy="2246634"/>
            </a:xfrm>
            <a:prstGeom prst="roundRect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C5CF28D-602E-3D36-B5D8-12195C08D206}"/>
                </a:ext>
              </a:extLst>
            </p:cNvPr>
            <p:cNvSpPr/>
            <p:nvPr/>
          </p:nvSpPr>
          <p:spPr>
            <a:xfrm>
              <a:off x="6814020" y="2110459"/>
              <a:ext cx="1857600" cy="4375035"/>
            </a:xfrm>
            <a:custGeom>
              <a:avLst/>
              <a:gdLst>
                <a:gd name="connsiteX0" fmla="*/ 0 w 1857600"/>
                <a:gd name="connsiteY0" fmla="*/ 0 h 3559330"/>
                <a:gd name="connsiteX1" fmla="*/ 442014 w 1857600"/>
                <a:gd name="connsiteY1" fmla="*/ 0 h 3559330"/>
                <a:gd name="connsiteX2" fmla="*/ 938598 w 1857600"/>
                <a:gd name="connsiteY2" fmla="*/ 536702 h 3559330"/>
                <a:gd name="connsiteX3" fmla="*/ 1435182 w 1857600"/>
                <a:gd name="connsiteY3" fmla="*/ 0 h 3559330"/>
                <a:gd name="connsiteX4" fmla="*/ 1857600 w 1857600"/>
                <a:gd name="connsiteY4" fmla="*/ 0 h 3559330"/>
                <a:gd name="connsiteX5" fmla="*/ 1857600 w 1857600"/>
                <a:gd name="connsiteY5" fmla="*/ 3559330 h 3559330"/>
                <a:gd name="connsiteX6" fmla="*/ 0 w 1857600"/>
                <a:gd name="connsiteY6" fmla="*/ 3559330 h 355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600" h="3559330">
                  <a:moveTo>
                    <a:pt x="0" y="0"/>
                  </a:moveTo>
                  <a:lnTo>
                    <a:pt x="442014" y="0"/>
                  </a:lnTo>
                  <a:cubicBezTo>
                    <a:pt x="442014" y="296412"/>
                    <a:pt x="664342" y="536702"/>
                    <a:pt x="938598" y="536702"/>
                  </a:cubicBezTo>
                  <a:cubicBezTo>
                    <a:pt x="1212854" y="536702"/>
                    <a:pt x="1435182" y="296412"/>
                    <a:pt x="1435182" y="0"/>
                  </a:cubicBezTo>
                  <a:lnTo>
                    <a:pt x="1857600" y="0"/>
                  </a:lnTo>
                  <a:lnTo>
                    <a:pt x="1857600" y="3559330"/>
                  </a:lnTo>
                  <a:lnTo>
                    <a:pt x="0" y="3559330"/>
                  </a:lnTo>
                  <a:close/>
                </a:path>
              </a:pathLst>
            </a:custGeom>
            <a:solidFill>
              <a:srgbClr val="F0EEF0"/>
            </a:solidFill>
            <a:ln>
              <a:noFill/>
            </a:ln>
            <a:effectLst>
              <a:outerShdw blurRad="127000" sx="107000" sy="107000" algn="ctr" rotWithShape="0">
                <a:schemeClr val="bg2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C671251-8801-3C0B-2FB3-7F9379570ACE}"/>
              </a:ext>
            </a:extLst>
          </p:cNvPr>
          <p:cNvGrpSpPr/>
          <p:nvPr/>
        </p:nvGrpSpPr>
        <p:grpSpPr>
          <a:xfrm>
            <a:off x="9012044" y="184701"/>
            <a:ext cx="2034000" cy="6602400"/>
            <a:chOff x="9012044" y="856343"/>
            <a:chExt cx="1857996" cy="5587999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C2E4E697-2148-9BE4-EC75-748EC53EC3EE}"/>
                </a:ext>
              </a:extLst>
            </p:cNvPr>
            <p:cNvSpPr/>
            <p:nvPr/>
          </p:nvSpPr>
          <p:spPr>
            <a:xfrm>
              <a:off x="9012211" y="856343"/>
              <a:ext cx="1857829" cy="2246634"/>
            </a:xfrm>
            <a:prstGeom prst="roundRect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F43ED7-F598-091E-1F6C-77746DB4B738}"/>
                </a:ext>
              </a:extLst>
            </p:cNvPr>
            <p:cNvSpPr/>
            <p:nvPr/>
          </p:nvSpPr>
          <p:spPr>
            <a:xfrm>
              <a:off x="9012044" y="2069307"/>
              <a:ext cx="1857600" cy="4375035"/>
            </a:xfrm>
            <a:custGeom>
              <a:avLst/>
              <a:gdLst>
                <a:gd name="connsiteX0" fmla="*/ 0 w 1857600"/>
                <a:gd name="connsiteY0" fmla="*/ 0 h 3559330"/>
                <a:gd name="connsiteX1" fmla="*/ 442014 w 1857600"/>
                <a:gd name="connsiteY1" fmla="*/ 0 h 3559330"/>
                <a:gd name="connsiteX2" fmla="*/ 938598 w 1857600"/>
                <a:gd name="connsiteY2" fmla="*/ 536702 h 3559330"/>
                <a:gd name="connsiteX3" fmla="*/ 1435182 w 1857600"/>
                <a:gd name="connsiteY3" fmla="*/ 0 h 3559330"/>
                <a:gd name="connsiteX4" fmla="*/ 1857600 w 1857600"/>
                <a:gd name="connsiteY4" fmla="*/ 0 h 3559330"/>
                <a:gd name="connsiteX5" fmla="*/ 1857600 w 1857600"/>
                <a:gd name="connsiteY5" fmla="*/ 3559330 h 3559330"/>
                <a:gd name="connsiteX6" fmla="*/ 0 w 1857600"/>
                <a:gd name="connsiteY6" fmla="*/ 3559330 h 355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600" h="3559330">
                  <a:moveTo>
                    <a:pt x="0" y="0"/>
                  </a:moveTo>
                  <a:lnTo>
                    <a:pt x="442014" y="0"/>
                  </a:lnTo>
                  <a:cubicBezTo>
                    <a:pt x="442014" y="296412"/>
                    <a:pt x="664342" y="536702"/>
                    <a:pt x="938598" y="536702"/>
                  </a:cubicBezTo>
                  <a:cubicBezTo>
                    <a:pt x="1212854" y="536702"/>
                    <a:pt x="1435182" y="296412"/>
                    <a:pt x="1435182" y="0"/>
                  </a:cubicBezTo>
                  <a:lnTo>
                    <a:pt x="1857600" y="0"/>
                  </a:lnTo>
                  <a:lnTo>
                    <a:pt x="1857600" y="3559330"/>
                  </a:lnTo>
                  <a:lnTo>
                    <a:pt x="0" y="3559330"/>
                  </a:lnTo>
                  <a:close/>
                </a:path>
              </a:pathLst>
            </a:custGeom>
            <a:solidFill>
              <a:srgbClr val="F0EEF0"/>
            </a:solidFill>
            <a:ln>
              <a:noFill/>
            </a:ln>
            <a:effectLst>
              <a:outerShdw blurRad="127000" sx="107000" sy="107000" algn="ctr" rotWithShape="0">
                <a:schemeClr val="bg2">
                  <a:lumMod val="50000"/>
                  <a:alpha val="2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46E08D2-97B9-F6CF-FAA7-2C15990F3F91}"/>
              </a:ext>
            </a:extLst>
          </p:cNvPr>
          <p:cNvSpPr txBox="1"/>
          <p:nvPr/>
        </p:nvSpPr>
        <p:spPr>
          <a:xfrm>
            <a:off x="4226395" y="492477"/>
            <a:ext cx="148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w Cen MT" panose="020B0602020104020603" pitchFamily="34" charset="0"/>
              </a:rPr>
              <a:t>SETU</a:t>
            </a:r>
            <a:endParaRPr lang="en-IE" sz="3600" b="1" dirty="0">
              <a:latin typeface="Tw Cen MT" panose="020B0602020104020603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6EB7475-36FF-752A-E7F9-8B1B145045BF}"/>
              </a:ext>
            </a:extLst>
          </p:cNvPr>
          <p:cNvSpPr txBox="1"/>
          <p:nvPr/>
        </p:nvSpPr>
        <p:spPr>
          <a:xfrm flipH="1">
            <a:off x="6460950" y="184701"/>
            <a:ext cx="206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latin typeface="Tw Cen MT" panose="020B0602020104020603" pitchFamily="34" charset="0"/>
              </a:rPr>
              <a:t>Swansea University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6E8B001-A8E3-14FB-371A-EEF2DAB4A9D7}"/>
              </a:ext>
            </a:extLst>
          </p:cNvPr>
          <p:cNvSpPr txBox="1"/>
          <p:nvPr/>
        </p:nvSpPr>
        <p:spPr>
          <a:xfrm>
            <a:off x="9145788" y="217747"/>
            <a:ext cx="149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w Cen MT" panose="020B0602020104020603" pitchFamily="34" charset="0"/>
              </a:rPr>
              <a:t>MTU</a:t>
            </a:r>
            <a:endParaRPr lang="en-IE" sz="3600" b="1" dirty="0">
              <a:latin typeface="Tw Cen MT" panose="020B0602020104020603" pitchFamily="34" charset="0"/>
            </a:endParaRPr>
          </a:p>
        </p:txBody>
      </p:sp>
      <p:pic>
        <p:nvPicPr>
          <p:cNvPr id="9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ADF8EC2-4FF3-03D3-FB33-546C8E65D662}"/>
              </a:ext>
            </a:extLst>
          </p:cNvPr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60"/>
          <a:stretch/>
        </p:blipFill>
        <p:spPr>
          <a:xfrm>
            <a:off x="4637835" y="1236705"/>
            <a:ext cx="759600" cy="982800"/>
          </a:xfrm>
          <a:prstGeom prst="rect">
            <a:avLst/>
          </a:prstGeom>
        </p:spPr>
      </p:pic>
      <p:pic>
        <p:nvPicPr>
          <p:cNvPr id="95" name="Picture 2" descr="Swansea University">
            <a:extLst>
              <a:ext uri="{FF2B5EF4-FFF2-40B4-BE49-F238E27FC236}">
                <a16:creationId xmlns:a16="http://schemas.microsoft.com/office/drawing/2014/main" id="{C2310ACF-37E5-2F38-EADF-C00DBAF3E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15"/>
          <a:stretch/>
        </p:blipFill>
        <p:spPr bwMode="auto">
          <a:xfrm flipH="1">
            <a:off x="7049561" y="1298392"/>
            <a:ext cx="760218" cy="9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MTU Autumn Virtual Careers Fair 2021 (Cork) - CIT Careers Fair">
            <a:extLst>
              <a:ext uri="{FF2B5EF4-FFF2-40B4-BE49-F238E27FC236}">
                <a16:creationId xmlns:a16="http://schemas.microsoft.com/office/drawing/2014/main" id="{F95CE8A5-9EDB-FC62-2F4C-F395B9889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31811" r="68130" b="36855"/>
          <a:stretch/>
        </p:blipFill>
        <p:spPr bwMode="auto">
          <a:xfrm>
            <a:off x="9532054" y="1016957"/>
            <a:ext cx="891859" cy="120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7E5652CE-123A-2F73-4191-345EA09F9A52}"/>
              </a:ext>
            </a:extLst>
          </p:cNvPr>
          <p:cNvSpPr txBox="1"/>
          <p:nvPr/>
        </p:nvSpPr>
        <p:spPr>
          <a:xfrm>
            <a:off x="5367208" y="2788238"/>
            <a:ext cx="92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E1C71D8-5182-45DF-4A76-8A6E8A48BA88}"/>
              </a:ext>
            </a:extLst>
          </p:cNvPr>
          <p:cNvSpPr txBox="1"/>
          <p:nvPr/>
        </p:nvSpPr>
        <p:spPr>
          <a:xfrm>
            <a:off x="4884881" y="2494104"/>
            <a:ext cx="200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Dr Joseph O’Mahony</a:t>
            </a:r>
          </a:p>
          <a:p>
            <a:r>
              <a:rPr lang="en-US" sz="1000" b="1" dirty="0">
                <a:latin typeface="Tw Cen MT" panose="020B0602020104020603" pitchFamily="34" charset="0"/>
              </a:rPr>
              <a:t>     PI 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914DCD2-976F-8A94-EB58-8EC2BDF996DC}"/>
              </a:ext>
            </a:extLst>
          </p:cNvPr>
          <p:cNvSpPr txBox="1"/>
          <p:nvPr/>
        </p:nvSpPr>
        <p:spPr>
          <a:xfrm>
            <a:off x="3953061" y="3335730"/>
            <a:ext cx="152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Dr Peter McLoughlin</a:t>
            </a:r>
            <a:br>
              <a:rPr lang="en-US" sz="1000" b="1" dirty="0">
                <a:latin typeface="Tw Cen MT" panose="020B0602020104020603" pitchFamily="34" charset="0"/>
              </a:rPr>
            </a:br>
            <a:r>
              <a:rPr lang="en-US" sz="1000" b="1" dirty="0">
                <a:latin typeface="Tw Cen MT" panose="020B0602020104020603" pitchFamily="34" charset="0"/>
              </a:rPr>
              <a:t>             PI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A3E3988-D1BC-2AA8-EB5F-9EC3DD3BD067}"/>
              </a:ext>
            </a:extLst>
          </p:cNvPr>
          <p:cNvSpPr txBox="1"/>
          <p:nvPr/>
        </p:nvSpPr>
        <p:spPr>
          <a:xfrm>
            <a:off x="4794974" y="4030637"/>
            <a:ext cx="119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Dr Ronan Browne</a:t>
            </a:r>
            <a:br>
              <a:rPr lang="en-US" sz="1000" b="1" dirty="0">
                <a:latin typeface="Tw Cen MT" panose="020B0602020104020603" pitchFamily="34" charset="0"/>
              </a:rPr>
            </a:br>
            <a:r>
              <a:rPr lang="en-US" sz="1000" b="1" dirty="0">
                <a:latin typeface="Tw Cen MT" panose="020B0602020104020603" pitchFamily="34" charset="0"/>
              </a:rPr>
              <a:t>Project Manager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E8352DE-D635-74F3-7249-7402D2798C92}"/>
              </a:ext>
            </a:extLst>
          </p:cNvPr>
          <p:cNvSpPr txBox="1"/>
          <p:nvPr/>
        </p:nvSpPr>
        <p:spPr>
          <a:xfrm>
            <a:off x="4097949" y="4764101"/>
            <a:ext cx="2143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Dr Mitra Abedini</a:t>
            </a:r>
            <a:br>
              <a:rPr lang="en-US" sz="1000" b="1" dirty="0">
                <a:latin typeface="Tw Cen MT" panose="020B0602020104020603" pitchFamily="34" charset="0"/>
              </a:rPr>
            </a:br>
            <a:r>
              <a:rPr lang="en-US" sz="1000" b="1" dirty="0">
                <a:latin typeface="Tw Cen MT" panose="020B0602020104020603" pitchFamily="34" charset="0"/>
              </a:rPr>
              <a:t>postdoctoral </a:t>
            </a:r>
          </a:p>
          <a:p>
            <a:r>
              <a:rPr lang="en-US" sz="1000" b="1" dirty="0">
                <a:latin typeface="Tw Cen MT" panose="020B0602020104020603" pitchFamily="34" charset="0"/>
              </a:rPr>
              <a:t>researcher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8B17DBB-6FC8-DA06-546D-1EF824B7094D}"/>
              </a:ext>
            </a:extLst>
          </p:cNvPr>
          <p:cNvSpPr txBox="1"/>
          <p:nvPr/>
        </p:nvSpPr>
        <p:spPr>
          <a:xfrm>
            <a:off x="4894278" y="5519598"/>
            <a:ext cx="921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John Ronan</a:t>
            </a:r>
            <a:br>
              <a:rPr lang="en-US" sz="1000" b="1" dirty="0">
                <a:latin typeface="Tw Cen MT" panose="020B0602020104020603" pitchFamily="34" charset="0"/>
              </a:rPr>
            </a:br>
            <a:r>
              <a:rPr lang="en-US" sz="1000" b="1" dirty="0">
                <a:latin typeface="Tw Cen MT" panose="020B0602020104020603" pitchFamily="34" charset="0"/>
              </a:rPr>
              <a:t>Technical lead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8F1160D-8658-0556-3631-599A44A43F7C}"/>
              </a:ext>
            </a:extLst>
          </p:cNvPr>
          <p:cNvSpPr txBox="1"/>
          <p:nvPr/>
        </p:nvSpPr>
        <p:spPr>
          <a:xfrm>
            <a:off x="4339456" y="6433821"/>
            <a:ext cx="100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Benyuan Yu</a:t>
            </a:r>
          </a:p>
          <a:p>
            <a:r>
              <a:rPr lang="en-US" sz="1000" b="1" dirty="0">
                <a:latin typeface="Tw Cen MT" panose="020B0602020104020603" pitchFamily="34" charset="0"/>
              </a:rPr>
              <a:t>PhD researcher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803220CB-E360-230A-ED60-3493C3E90C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4148" y="2238739"/>
            <a:ext cx="872350" cy="872349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81CD7FF-9F89-0D59-DD4E-3DA3C15E23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5260442" y="3034494"/>
            <a:ext cx="802800" cy="802800"/>
          </a:xfrm>
          <a:prstGeom prst="ellipse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1EC8BA0-385D-DDE3-7DEB-E6E95965AA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4664"/>
          <a:stretch/>
        </p:blipFill>
        <p:spPr>
          <a:xfrm>
            <a:off x="5135321" y="4513867"/>
            <a:ext cx="802800" cy="802800"/>
          </a:xfrm>
          <a:prstGeom prst="ellipse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1ACF514-7E93-0860-03DD-012B523AA61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9813" y="3748607"/>
            <a:ext cx="802800" cy="802800"/>
          </a:xfrm>
          <a:prstGeom prst="ellipse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2AF8F38D-7D35-79B8-4BA0-E1DB846574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4098117" y="5344227"/>
            <a:ext cx="802800" cy="80280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D0F2D-706F-2FEB-97B2-25A9D0DD2F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6502245" y="2377439"/>
            <a:ext cx="872350" cy="872349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E9762-B4E1-9B42-97D5-E0D5B66F869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0224" y="3219598"/>
            <a:ext cx="872350" cy="872349"/>
          </a:xfrm>
          <a:prstGeom prst="ellipse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C97F149-3E9D-97EC-6157-6E14C41FBE3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/>
        </p:blipFill>
        <p:spPr>
          <a:xfrm>
            <a:off x="5119018" y="5924269"/>
            <a:ext cx="802800" cy="8028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F52FF-12E3-CAA7-CED7-F13DECF8590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6491102" y="4041170"/>
            <a:ext cx="872350" cy="872349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17B90A-4021-FDA1-263D-C047CD907A7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7457708" y="4758762"/>
            <a:ext cx="872350" cy="872349"/>
          </a:xfrm>
          <a:prstGeom prst="ellipse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765552A-B739-675C-D0F3-66FBEEBFE27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4667"/>
          <a:stretch/>
        </p:blipFill>
        <p:spPr>
          <a:xfrm>
            <a:off x="6478627" y="5842553"/>
            <a:ext cx="872350" cy="872349"/>
          </a:xfrm>
          <a:prstGeom prst="ellipse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815D017-C193-ADC4-7AD0-FF864304E90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8110" y="2311233"/>
            <a:ext cx="872350" cy="872349"/>
          </a:xfrm>
          <a:prstGeom prst="ellipse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2765772-5BA0-70B4-6B7D-B218DFE904C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7509" y="3439228"/>
            <a:ext cx="872350" cy="872349"/>
          </a:xfrm>
          <a:prstGeom prst="ellipse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0D14F91-CB50-7407-9991-096156A19BD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4667"/>
          <a:stretch/>
        </p:blipFill>
        <p:spPr>
          <a:xfrm>
            <a:off x="9066781" y="4479473"/>
            <a:ext cx="872350" cy="872349"/>
          </a:xfrm>
          <a:prstGeom prst="ellipse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97F2CF5-7795-B2A1-E7E2-133519DA18D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" b="4667"/>
          <a:stretch/>
        </p:blipFill>
        <p:spPr>
          <a:xfrm>
            <a:off x="9978650" y="5448908"/>
            <a:ext cx="872350" cy="872349"/>
          </a:xfrm>
          <a:prstGeom prst="ellipse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7C808C02-BC38-E3EE-74D7-4DDA509A8109}"/>
              </a:ext>
            </a:extLst>
          </p:cNvPr>
          <p:cNvSpPr txBox="1"/>
          <p:nvPr/>
        </p:nvSpPr>
        <p:spPr>
          <a:xfrm>
            <a:off x="7323717" y="2602283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>
                <a:latin typeface="Tw Cen MT" panose="020B0602020104020603" pitchFamily="34" charset="0"/>
              </a:rPr>
              <a:t>Prof David Gethin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D268EE-AAD5-DE26-0B0B-9B9154EB0379}"/>
              </a:ext>
            </a:extLst>
          </p:cNvPr>
          <p:cNvSpPr txBox="1"/>
          <p:nvPr/>
        </p:nvSpPr>
        <p:spPr>
          <a:xfrm>
            <a:off x="6500904" y="3557414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Dr Ben Clifford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2DB9A3F-0C05-8070-F8E8-DEF81FE60A58}"/>
              </a:ext>
            </a:extLst>
          </p:cNvPr>
          <p:cNvSpPr txBox="1"/>
          <p:nvPr/>
        </p:nvSpPr>
        <p:spPr>
          <a:xfrm>
            <a:off x="7281034" y="4311714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 Prof. Carlos de </a:t>
            </a:r>
            <a:r>
              <a:rPr lang="en-US" sz="1000" b="1" dirty="0" err="1">
                <a:latin typeface="Tw Cen MT" panose="020B0602020104020603" pitchFamily="34" charset="0"/>
              </a:rPr>
              <a:t>Leaniz</a:t>
            </a:r>
            <a:r>
              <a:rPr lang="en-US" sz="1000" b="1" dirty="0">
                <a:latin typeface="Tw Cen MT" panose="020B0602020104020603" pitchFamily="34" charset="0"/>
              </a:rPr>
              <a:t> 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014C6BA-DD61-117D-DFEA-7ADE22D84960}"/>
              </a:ext>
            </a:extLst>
          </p:cNvPr>
          <p:cNvSpPr txBox="1"/>
          <p:nvPr/>
        </p:nvSpPr>
        <p:spPr>
          <a:xfrm>
            <a:off x="6468974" y="5143364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Dr Sara </a:t>
            </a:r>
            <a:r>
              <a:rPr lang="en-US" sz="1000" b="1" dirty="0" err="1">
                <a:latin typeface="Tw Cen MT" panose="020B0602020104020603" pitchFamily="34" charset="0"/>
              </a:rPr>
              <a:t>Barrento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3267674-29CA-AED9-F4B9-3DD88A5C472E}"/>
              </a:ext>
            </a:extLst>
          </p:cNvPr>
          <p:cNvSpPr txBox="1"/>
          <p:nvPr/>
        </p:nvSpPr>
        <p:spPr>
          <a:xfrm>
            <a:off x="7257735" y="6222019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Paul Howes 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0F8690-DC4E-9DE4-B861-450B55986DCC}"/>
              </a:ext>
            </a:extLst>
          </p:cNvPr>
          <p:cNvSpPr txBox="1"/>
          <p:nvPr/>
        </p:nvSpPr>
        <p:spPr>
          <a:xfrm>
            <a:off x="9909970" y="2624298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Cormac </a:t>
            </a:r>
            <a:r>
              <a:rPr lang="en-US" sz="1000" b="1" dirty="0" err="1">
                <a:latin typeface="Tw Cen MT" panose="020B0602020104020603" pitchFamily="34" charset="0"/>
              </a:rPr>
              <a:t>Gebruers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5D34F-A280-BE67-2F0A-4D00BD450EC4}"/>
              </a:ext>
            </a:extLst>
          </p:cNvPr>
          <p:cNvSpPr txBox="1"/>
          <p:nvPr/>
        </p:nvSpPr>
        <p:spPr>
          <a:xfrm>
            <a:off x="8937603" y="3817035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>
                <a:latin typeface="Tw Cen MT" panose="020B0602020104020603" pitchFamily="34" charset="0"/>
              </a:rPr>
              <a:t>Dr Ambrose Fury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3E0B669-8CFF-00A1-95CC-C5BFB446AF83}"/>
              </a:ext>
            </a:extLst>
          </p:cNvPr>
          <p:cNvSpPr txBox="1"/>
          <p:nvPr/>
        </p:nvSpPr>
        <p:spPr>
          <a:xfrm>
            <a:off x="9915705" y="4781494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b="1" dirty="0">
                <a:latin typeface="Tw Cen MT" panose="020B0602020104020603" pitchFamily="34" charset="0"/>
              </a:rPr>
              <a:t>Paul Shanahan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F5C4D6C-3443-2A9C-5A65-D50F770B1A7A}"/>
              </a:ext>
            </a:extLst>
          </p:cNvPr>
          <p:cNvSpPr txBox="1"/>
          <p:nvPr/>
        </p:nvSpPr>
        <p:spPr>
          <a:xfrm>
            <a:off x="9281246" y="5774787"/>
            <a:ext cx="2003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w Cen MT" panose="020B0602020104020603" pitchFamily="34" charset="0"/>
              </a:rPr>
              <a:t>Mike </a:t>
            </a:r>
            <a:r>
              <a:rPr lang="en-US" sz="1000" b="1" dirty="0" err="1">
                <a:latin typeface="Tw Cen MT" panose="020B0602020104020603" pitchFamily="34" charset="0"/>
              </a:rPr>
              <a:t>Griew</a:t>
            </a:r>
            <a:endParaRPr lang="en-IE" sz="1000" b="1" dirty="0">
              <a:latin typeface="Tw Cen MT" panose="020B06020201040206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C19B78-81E5-68C8-75BE-98B14FFFFD82}"/>
              </a:ext>
            </a:extLst>
          </p:cNvPr>
          <p:cNvSpPr txBox="1"/>
          <p:nvPr/>
        </p:nvSpPr>
        <p:spPr>
          <a:xfrm>
            <a:off x="3408793" y="110170"/>
            <a:ext cx="461665" cy="65810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E" b="1" dirty="0">
                <a:solidFill>
                  <a:srgbClr val="40485A"/>
                </a:solidFill>
              </a:rPr>
              <a:t>Sensor Technologies for Remote Environmental Aquatic Monitoring</a:t>
            </a:r>
          </a:p>
        </p:txBody>
      </p:sp>
    </p:spTree>
    <p:extLst>
      <p:ext uri="{BB962C8B-B14F-4D97-AF65-F5344CB8AC3E}">
        <p14:creationId xmlns:p14="http://schemas.microsoft.com/office/powerpoint/2010/main" val="251003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33624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80818" y="-19836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9362840" y="-18537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9676000" y="-11543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0015178" y="-15566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0352632" y="-16191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0664835" y="2971"/>
            <a:ext cx="12281123" cy="6858000"/>
            <a:chOff x="11207" y="0"/>
            <a:chExt cx="12281123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81123" cy="6858000"/>
              <a:chOff x="11207" y="0"/>
              <a:chExt cx="12281123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61896" y="3130744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1146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-8046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sp>
        <p:nvSpPr>
          <p:cNvPr id="80" name="Teardrop 79">
            <a:extLst>
              <a:ext uri="{FF2B5EF4-FFF2-40B4-BE49-F238E27FC236}">
                <a16:creationId xmlns:a16="http://schemas.microsoft.com/office/drawing/2014/main" id="{BA535FE3-B47C-961F-4A83-56C9CEC66EF7}"/>
              </a:ext>
            </a:extLst>
          </p:cNvPr>
          <p:cNvSpPr/>
          <p:nvPr/>
        </p:nvSpPr>
        <p:spPr>
          <a:xfrm rot="2939460">
            <a:off x="10285744" y="976403"/>
            <a:ext cx="1230438" cy="1258889"/>
          </a:xfrm>
          <a:prstGeom prst="teardrop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E19CC74-886C-7453-9E8E-7AF398B71394}"/>
              </a:ext>
            </a:extLst>
          </p:cNvPr>
          <p:cNvSpPr/>
          <p:nvPr/>
        </p:nvSpPr>
        <p:spPr>
          <a:xfrm rot="5400000">
            <a:off x="3362308" y="669676"/>
            <a:ext cx="1853648" cy="1872343"/>
          </a:xfrm>
          <a:custGeom>
            <a:avLst/>
            <a:gdLst>
              <a:gd name="connsiteX0" fmla="*/ 1334454 w 2674352"/>
              <a:gd name="connsiteY0" fmla="*/ 0 h 1872343"/>
              <a:gd name="connsiteX1" fmla="*/ 2674352 w 2674352"/>
              <a:gd name="connsiteY1" fmla="*/ 1872343 h 1872343"/>
              <a:gd name="connsiteX2" fmla="*/ 2663833 w 2674352"/>
              <a:gd name="connsiteY2" fmla="*/ 1872343 h 1872343"/>
              <a:gd name="connsiteX3" fmla="*/ 1323935 w 2674352"/>
              <a:gd name="connsiteY3" fmla="*/ 1233750 h 1872343"/>
              <a:gd name="connsiteX4" fmla="*/ 0 w 2674352"/>
              <a:gd name="connsiteY4" fmla="*/ 1864735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4352" h="1872343">
                <a:moveTo>
                  <a:pt x="1334454" y="0"/>
                </a:moveTo>
                <a:lnTo>
                  <a:pt x="2674352" y="1872343"/>
                </a:lnTo>
                <a:lnTo>
                  <a:pt x="2663833" y="1872343"/>
                </a:lnTo>
                <a:lnTo>
                  <a:pt x="1323935" y="1233750"/>
                </a:lnTo>
                <a:lnTo>
                  <a:pt x="0" y="1864735"/>
                </a:lnTo>
                <a:close/>
              </a:path>
            </a:pathLst>
          </a:cu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E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6208901-DBD5-ACD1-1932-32B3137D3915}"/>
              </a:ext>
            </a:extLst>
          </p:cNvPr>
          <p:cNvCxnSpPr>
            <a:cxnSpLocks/>
            <a:endCxn id="80" idx="3"/>
          </p:cNvCxnSpPr>
          <p:nvPr/>
        </p:nvCxnSpPr>
        <p:spPr>
          <a:xfrm flipV="1">
            <a:off x="5083141" y="1569629"/>
            <a:ext cx="5196504" cy="36218"/>
          </a:xfrm>
          <a:prstGeom prst="line">
            <a:avLst/>
          </a:prstGeom>
          <a:ln w="28575">
            <a:solidFill>
              <a:srgbClr val="00A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2CBB124B-8E31-0CF2-12B3-6F9C08EB1AF1}"/>
              </a:ext>
            </a:extLst>
          </p:cNvPr>
          <p:cNvSpPr/>
          <p:nvPr/>
        </p:nvSpPr>
        <p:spPr>
          <a:xfrm>
            <a:off x="11047460" y="1148897"/>
            <a:ext cx="328306" cy="368045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37F9DE0-2E8D-AC29-23F3-92DA649B62C3}"/>
              </a:ext>
            </a:extLst>
          </p:cNvPr>
          <p:cNvSpPr/>
          <p:nvPr/>
        </p:nvSpPr>
        <p:spPr>
          <a:xfrm>
            <a:off x="11128882" y="1183636"/>
            <a:ext cx="223348" cy="226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E34A2A2-2EE1-1741-0890-AA14FDC74911}"/>
              </a:ext>
            </a:extLst>
          </p:cNvPr>
          <p:cNvSpPr/>
          <p:nvPr/>
        </p:nvSpPr>
        <p:spPr>
          <a:xfrm>
            <a:off x="7233151" y="1392329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685E1DE-F430-6416-737B-218E79748E0A}"/>
              </a:ext>
            </a:extLst>
          </p:cNvPr>
          <p:cNvSpPr/>
          <p:nvPr/>
        </p:nvSpPr>
        <p:spPr>
          <a:xfrm>
            <a:off x="7858584" y="1392329"/>
            <a:ext cx="360000" cy="360000"/>
          </a:xfrm>
          <a:prstGeom prst="ellipse">
            <a:avLst/>
          </a:prstGeom>
          <a:solidFill>
            <a:srgbClr val="FAC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EC2BB0E-6BFC-811E-A222-8EA0DE3DE64A}"/>
              </a:ext>
            </a:extLst>
          </p:cNvPr>
          <p:cNvSpPr/>
          <p:nvPr/>
        </p:nvSpPr>
        <p:spPr>
          <a:xfrm>
            <a:off x="8484017" y="1392329"/>
            <a:ext cx="360000" cy="360000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3E46404-3634-42C0-C710-AC090CDEBAEA}"/>
              </a:ext>
            </a:extLst>
          </p:cNvPr>
          <p:cNvSpPr/>
          <p:nvPr/>
        </p:nvSpPr>
        <p:spPr>
          <a:xfrm>
            <a:off x="9734883" y="1392329"/>
            <a:ext cx="360000" cy="36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8C0B48E-B8CF-67EA-9DB1-F7121805749F}"/>
              </a:ext>
            </a:extLst>
          </p:cNvPr>
          <p:cNvSpPr/>
          <p:nvPr/>
        </p:nvSpPr>
        <p:spPr>
          <a:xfrm>
            <a:off x="9109450" y="1392329"/>
            <a:ext cx="360000" cy="360000"/>
          </a:xfrm>
          <a:prstGeom prst="ellipse">
            <a:avLst/>
          </a:prstGeom>
          <a:solidFill>
            <a:srgbClr val="8E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4A6ECDA-594D-1901-3A50-9525A508FCBE}"/>
              </a:ext>
            </a:extLst>
          </p:cNvPr>
          <p:cNvSpPr/>
          <p:nvPr/>
        </p:nvSpPr>
        <p:spPr>
          <a:xfrm>
            <a:off x="6607718" y="1392329"/>
            <a:ext cx="360000" cy="360000"/>
          </a:xfrm>
          <a:prstGeom prst="ellipse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945D91B-42B8-690B-8CD0-D783B1045818}"/>
              </a:ext>
            </a:extLst>
          </p:cNvPr>
          <p:cNvSpPr/>
          <p:nvPr/>
        </p:nvSpPr>
        <p:spPr>
          <a:xfrm>
            <a:off x="5982285" y="1392329"/>
            <a:ext cx="360000" cy="360000"/>
          </a:xfrm>
          <a:prstGeom prst="ellipse">
            <a:avLst/>
          </a:prstGeom>
          <a:solidFill>
            <a:srgbClr val="FF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F0ACCB0-2700-C12A-6F1D-5BEF355A41D1}"/>
              </a:ext>
            </a:extLst>
          </p:cNvPr>
          <p:cNvSpPr/>
          <p:nvPr/>
        </p:nvSpPr>
        <p:spPr>
          <a:xfrm>
            <a:off x="5415372" y="1392329"/>
            <a:ext cx="360000" cy="360000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C2FF646-34EB-AF91-3E0E-ACDAECE8B4C2}"/>
              </a:ext>
            </a:extLst>
          </p:cNvPr>
          <p:cNvCxnSpPr>
            <a:cxnSpLocks/>
          </p:cNvCxnSpPr>
          <p:nvPr/>
        </p:nvCxnSpPr>
        <p:spPr>
          <a:xfrm flipH="1" flipV="1">
            <a:off x="9396854" y="679023"/>
            <a:ext cx="462243" cy="7314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121BD58-2C40-F90A-134A-7C85376E98B0}"/>
              </a:ext>
            </a:extLst>
          </p:cNvPr>
          <p:cNvCxnSpPr>
            <a:cxnSpLocks/>
          </p:cNvCxnSpPr>
          <p:nvPr/>
        </p:nvCxnSpPr>
        <p:spPr>
          <a:xfrm flipH="1" flipV="1">
            <a:off x="8171301" y="692352"/>
            <a:ext cx="462243" cy="731413"/>
          </a:xfrm>
          <a:prstGeom prst="line">
            <a:avLst/>
          </a:prstGeom>
          <a:ln w="28575">
            <a:solidFill>
              <a:srgbClr val="FEC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89A9D44-EEA6-C903-384C-20F2AD6D61E5}"/>
              </a:ext>
            </a:extLst>
          </p:cNvPr>
          <p:cNvCxnSpPr>
            <a:cxnSpLocks/>
          </p:cNvCxnSpPr>
          <p:nvPr/>
        </p:nvCxnSpPr>
        <p:spPr>
          <a:xfrm flipH="1" flipV="1">
            <a:off x="6892404" y="692352"/>
            <a:ext cx="462243" cy="7314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937EF48-13C3-FA2E-A566-9A1319461B4E}"/>
              </a:ext>
            </a:extLst>
          </p:cNvPr>
          <p:cNvCxnSpPr>
            <a:cxnSpLocks/>
          </p:cNvCxnSpPr>
          <p:nvPr/>
        </p:nvCxnSpPr>
        <p:spPr>
          <a:xfrm flipH="1" flipV="1">
            <a:off x="5644809" y="692352"/>
            <a:ext cx="462243" cy="731413"/>
          </a:xfrm>
          <a:prstGeom prst="line">
            <a:avLst/>
          </a:prstGeom>
          <a:ln w="28575">
            <a:solidFill>
              <a:srgbClr val="FF4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9AA6E6C-98C3-5AC5-2453-82FF74C968EB}"/>
              </a:ext>
            </a:extLst>
          </p:cNvPr>
          <p:cNvCxnSpPr>
            <a:cxnSpLocks/>
          </p:cNvCxnSpPr>
          <p:nvPr/>
        </p:nvCxnSpPr>
        <p:spPr>
          <a:xfrm flipH="1" flipV="1">
            <a:off x="9307650" y="1726440"/>
            <a:ext cx="462243" cy="731413"/>
          </a:xfrm>
          <a:prstGeom prst="line">
            <a:avLst/>
          </a:prstGeom>
          <a:ln w="28575">
            <a:solidFill>
              <a:srgbClr val="8E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6100D31-60F7-65A9-6D51-CB37B4D2C496}"/>
              </a:ext>
            </a:extLst>
          </p:cNvPr>
          <p:cNvCxnSpPr>
            <a:cxnSpLocks/>
          </p:cNvCxnSpPr>
          <p:nvPr/>
        </p:nvCxnSpPr>
        <p:spPr>
          <a:xfrm flipH="1" flipV="1">
            <a:off x="8046438" y="1702171"/>
            <a:ext cx="462243" cy="731413"/>
          </a:xfrm>
          <a:prstGeom prst="line">
            <a:avLst/>
          </a:prstGeom>
          <a:ln w="28575">
            <a:solidFill>
              <a:srgbClr val="FACD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E40ECD2-8009-EF1E-22EA-A04A5FBA8F49}"/>
              </a:ext>
            </a:extLst>
          </p:cNvPr>
          <p:cNvCxnSpPr>
            <a:cxnSpLocks/>
          </p:cNvCxnSpPr>
          <p:nvPr/>
        </p:nvCxnSpPr>
        <p:spPr>
          <a:xfrm flipH="1" flipV="1">
            <a:off x="6839825" y="1726439"/>
            <a:ext cx="462243" cy="731413"/>
          </a:xfrm>
          <a:prstGeom prst="line">
            <a:avLst/>
          </a:prstGeom>
          <a:ln w="28575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4056C48-BA70-BC49-4325-AFE73438F024}"/>
              </a:ext>
            </a:extLst>
          </p:cNvPr>
          <p:cNvCxnSpPr>
            <a:cxnSpLocks/>
          </p:cNvCxnSpPr>
          <p:nvPr/>
        </p:nvCxnSpPr>
        <p:spPr>
          <a:xfrm flipH="1" flipV="1">
            <a:off x="5635921" y="1736080"/>
            <a:ext cx="462243" cy="731413"/>
          </a:xfrm>
          <a:prstGeom prst="line">
            <a:avLst/>
          </a:prstGeom>
          <a:ln w="28575">
            <a:solidFill>
              <a:srgbClr val="52C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A2BB661-570C-A0E6-B0B2-BF75458FCC65}"/>
              </a:ext>
            </a:extLst>
          </p:cNvPr>
          <p:cNvSpPr txBox="1"/>
          <p:nvPr/>
        </p:nvSpPr>
        <p:spPr>
          <a:xfrm>
            <a:off x="8676214" y="408856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gency FB" panose="020B0503020202020204" pitchFamily="34" charset="0"/>
              </a:rPr>
              <a:t>01</a:t>
            </a:r>
            <a:endParaRPr lang="en-IE" sz="240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3F1561-1C79-ACCA-B4A3-8664FD6444A3}"/>
              </a:ext>
            </a:extLst>
          </p:cNvPr>
          <p:cNvSpPr txBox="1"/>
          <p:nvPr/>
        </p:nvSpPr>
        <p:spPr>
          <a:xfrm>
            <a:off x="8230139" y="747257"/>
            <a:ext cx="143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latin typeface="Agency FB" panose="020B0503020202020204" pitchFamily="34" charset="0"/>
              </a:rPr>
              <a:t>Paralytic shellfish toxins (PSTs)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10C8123-2449-34A9-9E25-A68604804C98}"/>
              </a:ext>
            </a:extLst>
          </p:cNvPr>
          <p:cNvSpPr txBox="1"/>
          <p:nvPr/>
        </p:nvSpPr>
        <p:spPr>
          <a:xfrm>
            <a:off x="7446459" y="461701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EC630"/>
                </a:solidFill>
                <a:latin typeface="Agency FB" panose="020B0503020202020204" pitchFamily="34" charset="0"/>
              </a:rPr>
              <a:t>02</a:t>
            </a:r>
            <a:endParaRPr lang="en-IE" sz="2400" dirty="0">
              <a:solidFill>
                <a:srgbClr val="FEC630"/>
              </a:solidFill>
              <a:latin typeface="Agency FB" panose="020B0503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DA992C8-04B4-D154-C761-32473363ACDE}"/>
              </a:ext>
            </a:extLst>
          </p:cNvPr>
          <p:cNvSpPr txBox="1"/>
          <p:nvPr/>
        </p:nvSpPr>
        <p:spPr>
          <a:xfrm>
            <a:off x="6987870" y="810466"/>
            <a:ext cx="143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Amnesic shellfish toxins (ASTs)</a:t>
            </a:r>
            <a:endParaRPr lang="en-IE" sz="1600" dirty="0">
              <a:latin typeface="Agency FB" panose="020B0503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40ED3DE-AE6E-4846-23D8-D0BF356BC25A}"/>
              </a:ext>
            </a:extLst>
          </p:cNvPr>
          <p:cNvSpPr txBox="1"/>
          <p:nvPr/>
        </p:nvSpPr>
        <p:spPr>
          <a:xfrm>
            <a:off x="6107052" y="483005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gency FB" panose="020B0503020202020204" pitchFamily="34" charset="0"/>
              </a:rPr>
              <a:t>03</a:t>
            </a:r>
            <a:endParaRPr lang="en-IE" sz="2400" dirty="0">
              <a:solidFill>
                <a:srgbClr val="7030A0"/>
              </a:solidFill>
              <a:latin typeface="Agency FB" panose="020B0503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BE18644-5C5D-66C0-9731-231F97E6FB5C}"/>
              </a:ext>
            </a:extLst>
          </p:cNvPr>
          <p:cNvSpPr txBox="1"/>
          <p:nvPr/>
        </p:nvSpPr>
        <p:spPr>
          <a:xfrm>
            <a:off x="5774100" y="830547"/>
            <a:ext cx="14322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Diarrhetic shellfish toxins (DSTs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IE" sz="1600" dirty="0">
              <a:latin typeface="Agency FB" panose="020B0503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ECCFB0A-5A70-FAFF-E2B2-8B8935EA4077}"/>
              </a:ext>
            </a:extLst>
          </p:cNvPr>
          <p:cNvSpPr txBox="1"/>
          <p:nvPr/>
        </p:nvSpPr>
        <p:spPr>
          <a:xfrm>
            <a:off x="5005584" y="446435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4266"/>
                </a:solidFill>
                <a:latin typeface="Agency FB" panose="020B0503020202020204" pitchFamily="34" charset="0"/>
              </a:rPr>
              <a:t>04</a:t>
            </a:r>
            <a:endParaRPr lang="en-IE" sz="2400" dirty="0">
              <a:solidFill>
                <a:srgbClr val="FF4266"/>
              </a:solidFill>
              <a:latin typeface="Agency FB" panose="020B0503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C2F4B6A-F9FB-CCE0-FDAD-2C79FFF3A2E7}"/>
              </a:ext>
            </a:extLst>
          </p:cNvPr>
          <p:cNvSpPr txBox="1"/>
          <p:nvPr/>
        </p:nvSpPr>
        <p:spPr>
          <a:xfrm>
            <a:off x="4504859" y="735200"/>
            <a:ext cx="14322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Neurotoxic shellfish toxins (NSTs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IE" sz="1600" dirty="0">
              <a:latin typeface="Agency FB" panose="020B0503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E94C98C-92C0-333A-E786-F05626496E80}"/>
              </a:ext>
            </a:extLst>
          </p:cNvPr>
          <p:cNvSpPr txBox="1"/>
          <p:nvPr/>
        </p:nvSpPr>
        <p:spPr>
          <a:xfrm>
            <a:off x="8634424" y="1665266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ED050"/>
                </a:solidFill>
                <a:latin typeface="Agency FB" panose="020B0503020202020204" pitchFamily="34" charset="0"/>
              </a:rPr>
              <a:t>05</a:t>
            </a:r>
            <a:endParaRPr lang="en-IE" sz="2400" dirty="0">
              <a:solidFill>
                <a:srgbClr val="8ED050"/>
              </a:solidFill>
              <a:latin typeface="Agency FB" panose="020B0503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ABCF352-F54D-9529-EEAE-3A1BA0A8DD99}"/>
              </a:ext>
            </a:extLst>
          </p:cNvPr>
          <p:cNvSpPr txBox="1"/>
          <p:nvPr/>
        </p:nvSpPr>
        <p:spPr>
          <a:xfrm>
            <a:off x="8242140" y="1959822"/>
            <a:ext cx="14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Ciguatoxins</a:t>
            </a:r>
            <a:endParaRPr lang="en-IE" sz="1600" dirty="0">
              <a:latin typeface="Agency FB" panose="020B0503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E05A8C1-A2C9-A04E-3D70-6FF696716451}"/>
              </a:ext>
            </a:extLst>
          </p:cNvPr>
          <p:cNvSpPr txBox="1"/>
          <p:nvPr/>
        </p:nvSpPr>
        <p:spPr>
          <a:xfrm>
            <a:off x="7431440" y="1676207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ACDC2"/>
                </a:solidFill>
                <a:latin typeface="Agency FB" panose="020B0503020202020204" pitchFamily="34" charset="0"/>
              </a:rPr>
              <a:t>06</a:t>
            </a:r>
            <a:endParaRPr lang="en-IE" sz="2400" dirty="0">
              <a:solidFill>
                <a:srgbClr val="FACDC2"/>
              </a:solidFill>
              <a:latin typeface="Agency FB" panose="020B0503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425C661-5DDB-85BA-01FA-2447B99C1C73}"/>
              </a:ext>
            </a:extLst>
          </p:cNvPr>
          <p:cNvSpPr txBox="1"/>
          <p:nvPr/>
        </p:nvSpPr>
        <p:spPr>
          <a:xfrm>
            <a:off x="7018364" y="2003364"/>
            <a:ext cx="143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Tetrodotoxins (TTXs)</a:t>
            </a:r>
            <a:endParaRPr lang="en-IE" sz="1600" dirty="0">
              <a:latin typeface="Agency FB" panose="020B0503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5110ED1-9738-8AFF-86D9-05D130CF4FA3}"/>
              </a:ext>
            </a:extLst>
          </p:cNvPr>
          <p:cNvSpPr txBox="1"/>
          <p:nvPr/>
        </p:nvSpPr>
        <p:spPr>
          <a:xfrm>
            <a:off x="6236519" y="1736080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8C7A8"/>
                </a:solidFill>
                <a:latin typeface="Agency FB" panose="020B0503020202020204" pitchFamily="34" charset="0"/>
              </a:rPr>
              <a:t>07</a:t>
            </a:r>
            <a:endParaRPr lang="en-IE" sz="2400" dirty="0">
              <a:solidFill>
                <a:srgbClr val="C8C7A8"/>
              </a:solidFill>
              <a:latin typeface="Agency FB" panose="020B0503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75C76A0-A486-D21C-01D3-67724143757D}"/>
              </a:ext>
            </a:extLst>
          </p:cNvPr>
          <p:cNvSpPr txBox="1"/>
          <p:nvPr/>
        </p:nvSpPr>
        <p:spPr>
          <a:xfrm>
            <a:off x="5816716" y="2048388"/>
            <a:ext cx="14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Palytoxins</a:t>
            </a:r>
            <a:endParaRPr lang="en-IE" sz="1600" dirty="0">
              <a:latin typeface="Agency FB" panose="020B0503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F2253DD-9131-FD7E-8A72-9DB731B3B8B9}"/>
              </a:ext>
            </a:extLst>
          </p:cNvPr>
          <p:cNvSpPr txBox="1"/>
          <p:nvPr/>
        </p:nvSpPr>
        <p:spPr>
          <a:xfrm>
            <a:off x="5043741" y="1751711"/>
            <a:ext cx="46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2CBBE"/>
                </a:solidFill>
                <a:latin typeface="Agency FB" panose="020B0503020202020204" pitchFamily="34" charset="0"/>
              </a:rPr>
              <a:t>08</a:t>
            </a:r>
            <a:endParaRPr lang="en-IE" sz="2400" dirty="0">
              <a:solidFill>
                <a:srgbClr val="52CBBE"/>
              </a:solidFill>
              <a:latin typeface="Agency FB" panose="020B0503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777D794-55B1-C6A9-8C41-9FD27F5D467D}"/>
              </a:ext>
            </a:extLst>
          </p:cNvPr>
          <p:cNvSpPr txBox="1"/>
          <p:nvPr/>
        </p:nvSpPr>
        <p:spPr>
          <a:xfrm>
            <a:off x="4490197" y="2083237"/>
            <a:ext cx="143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800" dirty="0">
                <a:effectLst/>
                <a:latin typeface="Agency FB" panose="020B0503020202020204" pitchFamily="34" charset="0"/>
                <a:ea typeface="Calibri" panose="020F0502020204030204" pitchFamily="34" charset="0"/>
              </a:rPr>
              <a:t>Cyclic imines</a:t>
            </a:r>
            <a:endParaRPr lang="en-IE" sz="1600" dirty="0">
              <a:latin typeface="Agency FB" panose="020B0503020202020204" pitchFamily="34" charset="0"/>
            </a:endParaRPr>
          </a:p>
        </p:txBody>
      </p:sp>
      <p:graphicFrame>
        <p:nvGraphicFramePr>
          <p:cNvPr id="143" name="Table 143">
            <a:extLst>
              <a:ext uri="{FF2B5EF4-FFF2-40B4-BE49-F238E27FC236}">
                <a16:creationId xmlns:a16="http://schemas.microsoft.com/office/drawing/2014/main" id="{CA718932-08BD-41B1-A2D2-9138E6DA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69310"/>
              </p:ext>
            </p:extLst>
          </p:nvPr>
        </p:nvGraphicFramePr>
        <p:xfrm>
          <a:off x="3615901" y="3281169"/>
          <a:ext cx="7329894" cy="3383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3298">
                  <a:extLst>
                    <a:ext uri="{9D8B030D-6E8A-4147-A177-3AD203B41FA5}">
                      <a16:colId xmlns:a16="http://schemas.microsoft.com/office/drawing/2014/main" val="3550370622"/>
                    </a:ext>
                  </a:extLst>
                </a:gridCol>
                <a:gridCol w="2443298">
                  <a:extLst>
                    <a:ext uri="{9D8B030D-6E8A-4147-A177-3AD203B41FA5}">
                      <a16:colId xmlns:a16="http://schemas.microsoft.com/office/drawing/2014/main" val="727486707"/>
                    </a:ext>
                  </a:extLst>
                </a:gridCol>
                <a:gridCol w="2443298">
                  <a:extLst>
                    <a:ext uri="{9D8B030D-6E8A-4147-A177-3AD203B41FA5}">
                      <a16:colId xmlns:a16="http://schemas.microsoft.com/office/drawing/2014/main" val="41037803"/>
                    </a:ext>
                  </a:extLst>
                </a:gridCol>
              </a:tblGrid>
              <a:tr h="549160">
                <a:tc>
                  <a:txBody>
                    <a:bodyPr/>
                    <a:lstStyle/>
                    <a:p>
                      <a:pPr algn="ctr"/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Impact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USA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Europe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469389"/>
                  </a:ext>
                </a:extLst>
              </a:tr>
              <a:tr h="549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losses</a:t>
                      </a: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n-I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shellfish closures</a:t>
                      </a:r>
                    </a:p>
                    <a:p>
                      <a:pPr algn="ctr"/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 million per year 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€70 million per year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2679"/>
                  </a:ext>
                </a:extLst>
              </a:tr>
              <a:tr h="549160"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of toxin monitoring and testing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$10-12 million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€10-15 million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63511"/>
                  </a:ext>
                </a:extLst>
              </a:tr>
              <a:tr h="549160"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 of treating toxin-related illnesses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 million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184385"/>
                  </a:ext>
                </a:extLst>
              </a:tr>
              <a:tr h="549160"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 impacts on tourism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 million 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£22 million </a:t>
                      </a:r>
                      <a:endParaRPr lang="en-IE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14451"/>
                  </a:ext>
                </a:extLst>
              </a:tr>
            </a:tbl>
          </a:graphicData>
        </a:graphic>
      </p:graphicFrame>
      <p:sp>
        <p:nvSpPr>
          <p:cNvPr id="144" name="TextBox 143">
            <a:extLst>
              <a:ext uri="{FF2B5EF4-FFF2-40B4-BE49-F238E27FC236}">
                <a16:creationId xmlns:a16="http://schemas.microsoft.com/office/drawing/2014/main" id="{F350ACA6-C8F1-5A99-55B7-DF89C76BF76A}"/>
              </a:ext>
            </a:extLst>
          </p:cNvPr>
          <p:cNvSpPr txBox="1"/>
          <p:nvPr/>
        </p:nvSpPr>
        <p:spPr>
          <a:xfrm>
            <a:off x="4922717" y="2805859"/>
            <a:ext cx="459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economic impact of marine toxins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62717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33624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75561" y="-19836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CC1E16B-7C50-2172-30CC-57A20FF7FEB9}"/>
              </a:ext>
            </a:extLst>
          </p:cNvPr>
          <p:cNvSpPr/>
          <p:nvPr/>
        </p:nvSpPr>
        <p:spPr>
          <a:xfrm>
            <a:off x="-531988" y="-1416"/>
            <a:ext cx="12169586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ctr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9598881" y="-526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9960093" y="-4549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0308442" y="-4549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0675852" y="2971"/>
            <a:ext cx="12292028" cy="6858000"/>
            <a:chOff x="11207" y="0"/>
            <a:chExt cx="12292028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92028" cy="6858000"/>
              <a:chOff x="11207" y="0"/>
              <a:chExt cx="12292028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72801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1146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2971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DE97CD-B06D-2C00-AC12-8816C7A29624}"/>
              </a:ext>
            </a:extLst>
          </p:cNvPr>
          <p:cNvGrpSpPr/>
          <p:nvPr/>
        </p:nvGrpSpPr>
        <p:grpSpPr>
          <a:xfrm>
            <a:off x="10769155" y="1852557"/>
            <a:ext cx="934881" cy="3137647"/>
            <a:chOff x="10769155" y="1852557"/>
            <a:chExt cx="934881" cy="313764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33DE6F-5CDF-DA37-A8E1-68DE29073AF1}"/>
                </a:ext>
              </a:extLst>
            </p:cNvPr>
            <p:cNvSpPr/>
            <p:nvPr/>
          </p:nvSpPr>
          <p:spPr>
            <a:xfrm>
              <a:off x="10769155" y="2544597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48167D-0176-BF14-4907-45DB842E9D0F}"/>
                </a:ext>
              </a:extLst>
            </p:cNvPr>
            <p:cNvSpPr txBox="1"/>
            <p:nvPr/>
          </p:nvSpPr>
          <p:spPr>
            <a:xfrm rot="16200000">
              <a:off x="9873602" y="3159771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Sensor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05604" y="3187913"/>
              <a:ext cx="511200" cy="511200"/>
            </a:xfrm>
            <a:prstGeom prst="rect">
              <a:avLst/>
            </a:prstGeom>
          </p:spPr>
        </p:pic>
      </p:grpSp>
      <p:grpSp>
        <p:nvGrpSpPr>
          <p:cNvPr id="198" name="Google Shape;136;p1">
            <a:extLst>
              <a:ext uri="{FF2B5EF4-FFF2-40B4-BE49-F238E27FC236}">
                <a16:creationId xmlns:a16="http://schemas.microsoft.com/office/drawing/2014/main" id="{4207DD2D-CEDB-7856-2327-9D41FA141176}"/>
              </a:ext>
            </a:extLst>
          </p:cNvPr>
          <p:cNvGrpSpPr/>
          <p:nvPr/>
        </p:nvGrpSpPr>
        <p:grpSpPr>
          <a:xfrm>
            <a:off x="6383990" y="3778172"/>
            <a:ext cx="1539705" cy="1539705"/>
            <a:chOff x="4056142" y="4807254"/>
            <a:chExt cx="1539705" cy="1539705"/>
          </a:xfrm>
        </p:grpSpPr>
        <p:grpSp>
          <p:nvGrpSpPr>
            <p:cNvPr id="199" name="Google Shape;137;p1">
              <a:extLst>
                <a:ext uri="{FF2B5EF4-FFF2-40B4-BE49-F238E27FC236}">
                  <a16:creationId xmlns:a16="http://schemas.microsoft.com/office/drawing/2014/main" id="{FA375F80-D5F0-2D71-E20C-F4CC67576700}"/>
                </a:ext>
              </a:extLst>
            </p:cNvPr>
            <p:cNvGrpSpPr/>
            <p:nvPr/>
          </p:nvGrpSpPr>
          <p:grpSpPr>
            <a:xfrm>
              <a:off x="4056142" y="4807254"/>
              <a:ext cx="1539705" cy="1539705"/>
              <a:chOff x="2490070" y="4234808"/>
              <a:chExt cx="1869742" cy="1869742"/>
            </a:xfrm>
          </p:grpSpPr>
          <p:grpSp>
            <p:nvGrpSpPr>
              <p:cNvPr id="208" name="Google Shape;138;p1">
                <a:extLst>
                  <a:ext uri="{FF2B5EF4-FFF2-40B4-BE49-F238E27FC236}">
                    <a16:creationId xmlns:a16="http://schemas.microsoft.com/office/drawing/2014/main" id="{F4F5A91B-3831-0CFC-3ECD-8331DEF51202}"/>
                  </a:ext>
                </a:extLst>
              </p:cNvPr>
              <p:cNvGrpSpPr/>
              <p:nvPr/>
            </p:nvGrpSpPr>
            <p:grpSpPr>
              <a:xfrm>
                <a:off x="2490070" y="4234808"/>
                <a:ext cx="1869742" cy="1869742"/>
                <a:chOff x="1385272" y="2618182"/>
                <a:chExt cx="1869742" cy="1869742"/>
              </a:xfrm>
            </p:grpSpPr>
            <p:grpSp>
              <p:nvGrpSpPr>
                <p:cNvPr id="210" name="Google Shape;139;p1">
                  <a:extLst>
                    <a:ext uri="{FF2B5EF4-FFF2-40B4-BE49-F238E27FC236}">
                      <a16:creationId xmlns:a16="http://schemas.microsoft.com/office/drawing/2014/main" id="{8327B732-FEB6-9E2B-CC8B-5F9A2A8EF6AF}"/>
                    </a:ext>
                  </a:extLst>
                </p:cNvPr>
                <p:cNvGrpSpPr/>
                <p:nvPr/>
              </p:nvGrpSpPr>
              <p:grpSpPr>
                <a:xfrm>
                  <a:off x="1385272" y="2618182"/>
                  <a:ext cx="1869742" cy="1869742"/>
                  <a:chOff x="1105470" y="385244"/>
                  <a:chExt cx="1869742" cy="1869742"/>
                </a:xfrm>
              </p:grpSpPr>
              <p:sp>
                <p:nvSpPr>
                  <p:cNvPr id="212" name="Google Shape;140;p1">
                    <a:extLst>
                      <a:ext uri="{FF2B5EF4-FFF2-40B4-BE49-F238E27FC236}">
                        <a16:creationId xmlns:a16="http://schemas.microsoft.com/office/drawing/2014/main" id="{3EE8E71D-F5AD-E11B-AB0C-38587BF1F517}"/>
                      </a:ext>
                    </a:extLst>
                  </p:cNvPr>
                  <p:cNvSpPr/>
                  <p:nvPr/>
                </p:nvSpPr>
                <p:spPr>
                  <a:xfrm>
                    <a:off x="1168093" y="447867"/>
                    <a:ext cx="1744496" cy="1744496"/>
                  </a:xfrm>
                  <a:prstGeom prst="ellipse">
                    <a:avLst/>
                  </a:prstGeom>
                  <a:solidFill>
                    <a:srgbClr val="FD7C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141;p1">
                    <a:extLst>
                      <a:ext uri="{FF2B5EF4-FFF2-40B4-BE49-F238E27FC236}">
                        <a16:creationId xmlns:a16="http://schemas.microsoft.com/office/drawing/2014/main" id="{6993D3CA-B205-3E26-6B05-DFDE2346FE01}"/>
                      </a:ext>
                    </a:extLst>
                  </p:cNvPr>
                  <p:cNvSpPr/>
                  <p:nvPr/>
                </p:nvSpPr>
                <p:spPr>
                  <a:xfrm>
                    <a:off x="1105470" y="385244"/>
                    <a:ext cx="1869742" cy="1869742"/>
                  </a:xfrm>
                  <a:prstGeom prst="ellipse">
                    <a:avLst/>
                  </a:prstGeom>
                  <a:noFill/>
                  <a:ln w="19050" cap="flat" cmpd="sng">
                    <a:solidFill>
                      <a:srgbClr val="FD7CD9"/>
                    </a:solidFill>
                    <a:prstDash val="dash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142;p1">
                    <a:extLst>
                      <a:ext uri="{FF2B5EF4-FFF2-40B4-BE49-F238E27FC236}">
                        <a16:creationId xmlns:a16="http://schemas.microsoft.com/office/drawing/2014/main" id="{616381CA-34C0-10E9-3B52-C00E594C56FB}"/>
                      </a:ext>
                    </a:extLst>
                  </p:cNvPr>
                  <p:cNvSpPr/>
                  <p:nvPr/>
                </p:nvSpPr>
                <p:spPr>
                  <a:xfrm rot="-263928">
                    <a:off x="1322943" y="1026832"/>
                    <a:ext cx="1119357" cy="1132274"/>
                  </a:xfrm>
                  <a:prstGeom prst="teardrop">
                    <a:avLst>
                      <a:gd name="adj" fmla="val 88717"/>
                    </a:avLst>
                  </a:prstGeom>
                  <a:solidFill>
                    <a:srgbClr val="000000">
                      <a:alpha val="10588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15" name="Google Shape;143;p1">
                    <a:extLst>
                      <a:ext uri="{FF2B5EF4-FFF2-40B4-BE49-F238E27FC236}">
                        <a16:creationId xmlns:a16="http://schemas.microsoft.com/office/drawing/2014/main" id="{76FE0E7C-1B4C-D3FB-5E60-CCC9A0542B7C}"/>
                      </a:ext>
                    </a:extLst>
                  </p:cNvPr>
                  <p:cNvGrpSpPr/>
                  <p:nvPr/>
                </p:nvGrpSpPr>
                <p:grpSpPr>
                  <a:xfrm>
                    <a:off x="1392869" y="677439"/>
                    <a:ext cx="1285351" cy="1285351"/>
                    <a:chOff x="1282890" y="562664"/>
                    <a:chExt cx="1514902" cy="1514902"/>
                  </a:xfrm>
                </p:grpSpPr>
                <p:sp>
                  <p:nvSpPr>
                    <p:cNvPr id="216" name="Google Shape;144;p1">
                      <a:extLst>
                        <a:ext uri="{FF2B5EF4-FFF2-40B4-BE49-F238E27FC236}">
                          <a16:creationId xmlns:a16="http://schemas.microsoft.com/office/drawing/2014/main" id="{716229FA-0A4E-317F-7878-58C509E91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2890" y="562664"/>
                      <a:ext cx="1514902" cy="1514902"/>
                    </a:xfrm>
                    <a:prstGeom prst="ellipse">
                      <a:avLst/>
                    </a:prstGeom>
                    <a:noFill/>
                    <a:ln w="57150" cap="flat" cmpd="sng">
                      <a:solidFill>
                        <a:srgbClr val="FBA9EB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  <a:effectLst>
                      <a:outerShdw blurRad="127000" dist="25400" dir="8100000" sx="104000" sy="104000" algn="tr" rotWithShape="0">
                        <a:srgbClr val="000000">
                          <a:alpha val="26666"/>
                        </a:srgbClr>
                      </a:outerShdw>
                    </a:effectLst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7" name="Google Shape;145;p1">
                      <a:extLst>
                        <a:ext uri="{FF2B5EF4-FFF2-40B4-BE49-F238E27FC236}">
                          <a16:creationId xmlns:a16="http://schemas.microsoft.com/office/drawing/2014/main" id="{15F31169-EDA5-8AA9-E553-E0C1FE6DF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0269" y="585169"/>
                      <a:ext cx="1469894" cy="1469894"/>
                    </a:xfrm>
                    <a:prstGeom prst="ellipse">
                      <a:avLst/>
                    </a:prstGeom>
                    <a:solidFill>
                      <a:srgbClr val="F2F2F2"/>
                    </a:solidFill>
                    <a:ln w="19050" cap="flat" cmpd="sng">
                      <a:solidFill>
                        <a:srgbClr val="D882DD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cxnSp>
              <p:nvCxnSpPr>
                <p:cNvPr id="211" name="Google Shape;146;p1">
                  <a:extLst>
                    <a:ext uri="{FF2B5EF4-FFF2-40B4-BE49-F238E27FC236}">
                      <a16:creationId xmlns:a16="http://schemas.microsoft.com/office/drawing/2014/main" id="{7ED041E9-47CE-34C3-4C4C-5D453FD598F0}"/>
                    </a:ext>
                  </a:extLst>
                </p:cNvPr>
                <p:cNvCxnSpPr/>
                <p:nvPr/>
              </p:nvCxnSpPr>
              <p:spPr>
                <a:xfrm rot="10800000">
                  <a:off x="2197695" y="3850066"/>
                  <a:ext cx="88159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09" name="Google Shape;147;p1">
                <a:extLst>
                  <a:ext uri="{FF2B5EF4-FFF2-40B4-BE49-F238E27FC236}">
                    <a16:creationId xmlns:a16="http://schemas.microsoft.com/office/drawing/2014/main" id="{689A50D4-8155-B6E0-C826-EA46C365F182}"/>
                  </a:ext>
                </a:extLst>
              </p:cNvPr>
              <p:cNvCxnSpPr/>
              <p:nvPr/>
            </p:nvCxnSpPr>
            <p:spPr>
              <a:xfrm rot="10800000">
                <a:off x="2991546" y="5236241"/>
                <a:ext cx="88159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00" name="Google Shape;148;p1">
              <a:extLst>
                <a:ext uri="{FF2B5EF4-FFF2-40B4-BE49-F238E27FC236}">
                  <a16:creationId xmlns:a16="http://schemas.microsoft.com/office/drawing/2014/main" id="{788A232C-47DC-323C-7D8F-7DA2C85FE31D}"/>
                </a:ext>
              </a:extLst>
            </p:cNvPr>
            <p:cNvGrpSpPr/>
            <p:nvPr/>
          </p:nvGrpSpPr>
          <p:grpSpPr>
            <a:xfrm>
              <a:off x="4526680" y="5256636"/>
              <a:ext cx="575740" cy="565056"/>
              <a:chOff x="4526680" y="5256636"/>
              <a:chExt cx="575740" cy="565056"/>
            </a:xfrm>
          </p:grpSpPr>
          <p:pic>
            <p:nvPicPr>
              <p:cNvPr id="201" name="Google Shape;149;p1">
                <a:extLst>
                  <a:ext uri="{FF2B5EF4-FFF2-40B4-BE49-F238E27FC236}">
                    <a16:creationId xmlns:a16="http://schemas.microsoft.com/office/drawing/2014/main" id="{CDA99357-0D4F-4996-98BE-BF2912CA9BB4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562979" y="5256636"/>
                <a:ext cx="539441" cy="53944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02" name="Google Shape;150;p1">
                <a:extLst>
                  <a:ext uri="{FF2B5EF4-FFF2-40B4-BE49-F238E27FC236}">
                    <a16:creationId xmlns:a16="http://schemas.microsoft.com/office/drawing/2014/main" id="{7B1CC500-BB18-8592-F7A0-9377429A7E47}"/>
                  </a:ext>
                </a:extLst>
              </p:cNvPr>
              <p:cNvCxnSpPr/>
              <p:nvPr/>
            </p:nvCxnSpPr>
            <p:spPr>
              <a:xfrm rot="10800000">
                <a:off x="4526680" y="5821692"/>
                <a:ext cx="72598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151;p1">
                <a:extLst>
                  <a:ext uri="{FF2B5EF4-FFF2-40B4-BE49-F238E27FC236}">
                    <a16:creationId xmlns:a16="http://schemas.microsoft.com/office/drawing/2014/main" id="{5626327C-E44C-4754-971D-3B4904852AED}"/>
                  </a:ext>
                </a:extLst>
              </p:cNvPr>
              <p:cNvCxnSpPr/>
              <p:nvPr/>
            </p:nvCxnSpPr>
            <p:spPr>
              <a:xfrm rot="10800000">
                <a:off x="4599278" y="5492937"/>
                <a:ext cx="72598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152;p1">
                <a:extLst>
                  <a:ext uri="{FF2B5EF4-FFF2-40B4-BE49-F238E27FC236}">
                    <a16:creationId xmlns:a16="http://schemas.microsoft.com/office/drawing/2014/main" id="{454FD631-BE00-3854-FBF3-84F9C84A8E46}"/>
                  </a:ext>
                </a:extLst>
              </p:cNvPr>
              <p:cNvCxnSpPr/>
              <p:nvPr/>
            </p:nvCxnSpPr>
            <p:spPr>
              <a:xfrm rot="10800000">
                <a:off x="4562979" y="5346524"/>
                <a:ext cx="120086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153;p1">
                <a:extLst>
                  <a:ext uri="{FF2B5EF4-FFF2-40B4-BE49-F238E27FC236}">
                    <a16:creationId xmlns:a16="http://schemas.microsoft.com/office/drawing/2014/main" id="{C87F3313-E8B8-0A02-2892-27D3C8280E9F}"/>
                  </a:ext>
                </a:extLst>
              </p:cNvPr>
              <p:cNvCxnSpPr/>
              <p:nvPr/>
            </p:nvCxnSpPr>
            <p:spPr>
              <a:xfrm rot="10800000">
                <a:off x="4832699" y="5704217"/>
                <a:ext cx="72598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06" name="Google Shape;154;p1">
                <a:extLst>
                  <a:ext uri="{FF2B5EF4-FFF2-40B4-BE49-F238E27FC236}">
                    <a16:creationId xmlns:a16="http://schemas.microsoft.com/office/drawing/2014/main" id="{F3489AFF-A9C2-432B-F1F8-8B3CAF260189}"/>
                  </a:ext>
                </a:extLst>
              </p:cNvPr>
              <p:cNvSpPr/>
              <p:nvPr/>
            </p:nvSpPr>
            <p:spPr>
              <a:xfrm>
                <a:off x="4811085" y="5370289"/>
                <a:ext cx="163439" cy="163439"/>
              </a:xfrm>
              <a:prstGeom prst="ellipse">
                <a:avLst/>
              </a:prstGeom>
              <a:solidFill>
                <a:srgbClr val="FBA9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155;p1">
                <a:extLst>
                  <a:ext uri="{FF2B5EF4-FFF2-40B4-BE49-F238E27FC236}">
                    <a16:creationId xmlns:a16="http://schemas.microsoft.com/office/drawing/2014/main" id="{685AF0C6-0155-BBFA-3D71-7FF77459C707}"/>
                  </a:ext>
                </a:extLst>
              </p:cNvPr>
              <p:cNvSpPr/>
              <p:nvPr/>
            </p:nvSpPr>
            <p:spPr>
              <a:xfrm>
                <a:off x="4763107" y="5309252"/>
                <a:ext cx="294158" cy="285511"/>
              </a:xfrm>
              <a:prstGeom prst="ellipse">
                <a:avLst/>
              </a:prstGeom>
              <a:noFill/>
              <a:ln w="12700" cap="flat" cmpd="sng">
                <a:solidFill>
                  <a:srgbClr val="FBA9E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" name="Google Shape;295;p1">
            <a:extLst>
              <a:ext uri="{FF2B5EF4-FFF2-40B4-BE49-F238E27FC236}">
                <a16:creationId xmlns:a16="http://schemas.microsoft.com/office/drawing/2014/main" id="{E8837A57-5308-8ABF-CCAE-38940A03E9F4}"/>
              </a:ext>
            </a:extLst>
          </p:cNvPr>
          <p:cNvGrpSpPr/>
          <p:nvPr/>
        </p:nvGrpSpPr>
        <p:grpSpPr>
          <a:xfrm>
            <a:off x="8858199" y="197968"/>
            <a:ext cx="1520607" cy="1520607"/>
            <a:chOff x="1385272" y="2618182"/>
            <a:chExt cx="1869742" cy="1869742"/>
          </a:xfrm>
        </p:grpSpPr>
        <p:grpSp>
          <p:nvGrpSpPr>
            <p:cNvPr id="219" name="Google Shape;296;p1">
              <a:extLst>
                <a:ext uri="{FF2B5EF4-FFF2-40B4-BE49-F238E27FC236}">
                  <a16:creationId xmlns:a16="http://schemas.microsoft.com/office/drawing/2014/main" id="{7936D529-B354-D109-1C57-EB9F40EBEDF8}"/>
                </a:ext>
              </a:extLst>
            </p:cNvPr>
            <p:cNvGrpSpPr/>
            <p:nvPr/>
          </p:nvGrpSpPr>
          <p:grpSpPr>
            <a:xfrm>
              <a:off x="1385272" y="2618182"/>
              <a:ext cx="1869742" cy="1869742"/>
              <a:chOff x="1105470" y="385244"/>
              <a:chExt cx="1869742" cy="1869742"/>
            </a:xfrm>
          </p:grpSpPr>
          <p:sp>
            <p:nvSpPr>
              <p:cNvPr id="228" name="Google Shape;297;p1">
                <a:extLst>
                  <a:ext uri="{FF2B5EF4-FFF2-40B4-BE49-F238E27FC236}">
                    <a16:creationId xmlns:a16="http://schemas.microsoft.com/office/drawing/2014/main" id="{96C4A81D-6D7D-EDCF-8BA4-B0B191A72AD7}"/>
                  </a:ext>
                </a:extLst>
              </p:cNvPr>
              <p:cNvSpPr/>
              <p:nvPr/>
            </p:nvSpPr>
            <p:spPr>
              <a:xfrm>
                <a:off x="1168093" y="447867"/>
                <a:ext cx="1744496" cy="1744496"/>
              </a:xfrm>
              <a:prstGeom prst="ellipse">
                <a:avLst/>
              </a:prstGeom>
              <a:solidFill>
                <a:srgbClr val="1DD6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98;p1">
                <a:extLst>
                  <a:ext uri="{FF2B5EF4-FFF2-40B4-BE49-F238E27FC236}">
                    <a16:creationId xmlns:a16="http://schemas.microsoft.com/office/drawing/2014/main" id="{74BE3651-5DE9-DDE7-BD3E-E3ED34D750C3}"/>
                  </a:ext>
                </a:extLst>
              </p:cNvPr>
              <p:cNvSpPr/>
              <p:nvPr/>
            </p:nvSpPr>
            <p:spPr>
              <a:xfrm>
                <a:off x="1105470" y="385244"/>
                <a:ext cx="1869742" cy="1869742"/>
              </a:xfrm>
              <a:prstGeom prst="ellipse">
                <a:avLst/>
              </a:prstGeom>
              <a:noFill/>
              <a:ln w="19050" cap="flat" cmpd="sng">
                <a:solidFill>
                  <a:srgbClr val="1DD6C0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99;p1">
                <a:extLst>
                  <a:ext uri="{FF2B5EF4-FFF2-40B4-BE49-F238E27FC236}">
                    <a16:creationId xmlns:a16="http://schemas.microsoft.com/office/drawing/2014/main" id="{57B94572-B69B-AB28-A6DB-56A078840C9D}"/>
                  </a:ext>
                </a:extLst>
              </p:cNvPr>
              <p:cNvSpPr/>
              <p:nvPr/>
            </p:nvSpPr>
            <p:spPr>
              <a:xfrm rot="-263928">
                <a:off x="1322943" y="1026832"/>
                <a:ext cx="1119357" cy="1132274"/>
              </a:xfrm>
              <a:prstGeom prst="teardrop">
                <a:avLst>
                  <a:gd name="adj" fmla="val 88717"/>
                </a:avLst>
              </a:prstGeom>
              <a:solidFill>
                <a:srgbClr val="000000">
                  <a:alpha val="10588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" name="Google Shape;300;p1">
                <a:extLst>
                  <a:ext uri="{FF2B5EF4-FFF2-40B4-BE49-F238E27FC236}">
                    <a16:creationId xmlns:a16="http://schemas.microsoft.com/office/drawing/2014/main" id="{D8F0DB59-AE52-1340-F56D-DD21A5F8BCE6}"/>
                  </a:ext>
                </a:extLst>
              </p:cNvPr>
              <p:cNvGrpSpPr/>
              <p:nvPr/>
            </p:nvGrpSpPr>
            <p:grpSpPr>
              <a:xfrm>
                <a:off x="1392869" y="677439"/>
                <a:ext cx="1285351" cy="1285351"/>
                <a:chOff x="1672238" y="2600066"/>
                <a:chExt cx="1285351" cy="1285351"/>
              </a:xfrm>
            </p:grpSpPr>
            <p:grpSp>
              <p:nvGrpSpPr>
                <p:cNvPr id="232" name="Google Shape;301;p1">
                  <a:extLst>
                    <a:ext uri="{FF2B5EF4-FFF2-40B4-BE49-F238E27FC236}">
                      <a16:creationId xmlns:a16="http://schemas.microsoft.com/office/drawing/2014/main" id="{EC675EFF-30F1-27BD-99D2-94732CBDCC43}"/>
                    </a:ext>
                  </a:extLst>
                </p:cNvPr>
                <p:cNvGrpSpPr/>
                <p:nvPr/>
              </p:nvGrpSpPr>
              <p:grpSpPr>
                <a:xfrm>
                  <a:off x="1672238" y="2600066"/>
                  <a:ext cx="1285351" cy="1285351"/>
                  <a:chOff x="1282890" y="562664"/>
                  <a:chExt cx="1514902" cy="1514902"/>
                </a:xfrm>
              </p:grpSpPr>
              <p:sp>
                <p:nvSpPr>
                  <p:cNvPr id="234" name="Google Shape;302;p1">
                    <a:extLst>
                      <a:ext uri="{FF2B5EF4-FFF2-40B4-BE49-F238E27FC236}">
                        <a16:creationId xmlns:a16="http://schemas.microsoft.com/office/drawing/2014/main" id="{58815520-F9BE-24CC-3811-60EF9D15D44B}"/>
                      </a:ext>
                    </a:extLst>
                  </p:cNvPr>
                  <p:cNvSpPr/>
                  <p:nvPr/>
                </p:nvSpPr>
                <p:spPr>
                  <a:xfrm>
                    <a:off x="1282890" y="562664"/>
                    <a:ext cx="1514902" cy="1514902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8CF7E7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127000" dist="25400" dir="8100000" sx="104000" sy="104000" algn="tr" rotWithShape="0">
                      <a:srgbClr val="000000">
                        <a:alpha val="26666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303;p1">
                    <a:extLst>
                      <a:ext uri="{FF2B5EF4-FFF2-40B4-BE49-F238E27FC236}">
                        <a16:creationId xmlns:a16="http://schemas.microsoft.com/office/drawing/2014/main" id="{7984DBEB-CE5E-29A8-61B0-FD1D2ADC5162}"/>
                      </a:ext>
                    </a:extLst>
                  </p:cNvPr>
                  <p:cNvSpPr/>
                  <p:nvPr/>
                </p:nvSpPr>
                <p:spPr>
                  <a:xfrm>
                    <a:off x="1310270" y="585169"/>
                    <a:ext cx="1469894" cy="1469894"/>
                  </a:xfrm>
                  <a:prstGeom prst="ellipse">
                    <a:avLst/>
                  </a:prstGeom>
                  <a:solidFill>
                    <a:srgbClr val="F2F2F2"/>
                  </a:solidFill>
                  <a:ln w="19050" cap="flat" cmpd="sng">
                    <a:solidFill>
                      <a:srgbClr val="3BBCAA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233" name="Google Shape;304;p1">
                  <a:extLst>
                    <a:ext uri="{FF2B5EF4-FFF2-40B4-BE49-F238E27FC236}">
                      <a16:creationId xmlns:a16="http://schemas.microsoft.com/office/drawing/2014/main" id="{C6750963-E832-D53D-952D-4FD5E7B9F630}"/>
                    </a:ext>
                  </a:extLst>
                </p:cNvPr>
                <p:cNvCxnSpPr/>
                <p:nvPr/>
              </p:nvCxnSpPr>
              <p:spPr>
                <a:xfrm rot="10800000">
                  <a:off x="2653986" y="2946085"/>
                  <a:ext cx="91941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pic>
          <p:nvPicPr>
            <p:cNvPr id="220" name="Google Shape;305;p1">
              <a:extLst>
                <a:ext uri="{FF2B5EF4-FFF2-40B4-BE49-F238E27FC236}">
                  <a16:creationId xmlns:a16="http://schemas.microsoft.com/office/drawing/2014/main" id="{AB9EC8F4-D871-0E8B-527D-59B5A42A57D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528752">
              <a:off x="1933194" y="3147008"/>
              <a:ext cx="771706" cy="77170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Google Shape;306;p1">
              <a:extLst>
                <a:ext uri="{FF2B5EF4-FFF2-40B4-BE49-F238E27FC236}">
                  <a16:creationId xmlns:a16="http://schemas.microsoft.com/office/drawing/2014/main" id="{98E2CBE5-1424-54B0-14E4-ECD8FA20B46D}"/>
                </a:ext>
              </a:extLst>
            </p:cNvPr>
            <p:cNvCxnSpPr/>
            <p:nvPr/>
          </p:nvCxnSpPr>
          <p:spPr>
            <a:xfrm rot="10800000">
              <a:off x="2371725" y="3824961"/>
              <a:ext cx="10130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307;p1">
              <a:extLst>
                <a:ext uri="{FF2B5EF4-FFF2-40B4-BE49-F238E27FC236}">
                  <a16:creationId xmlns:a16="http://schemas.microsoft.com/office/drawing/2014/main" id="{057BDE72-09DB-3863-938A-22D6DB02B9A0}"/>
                </a:ext>
              </a:extLst>
            </p:cNvPr>
            <p:cNvCxnSpPr/>
            <p:nvPr/>
          </p:nvCxnSpPr>
          <p:spPr>
            <a:xfrm rot="10800000">
              <a:off x="2556762" y="3774161"/>
              <a:ext cx="65368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308;p1">
              <a:extLst>
                <a:ext uri="{FF2B5EF4-FFF2-40B4-BE49-F238E27FC236}">
                  <a16:creationId xmlns:a16="http://schemas.microsoft.com/office/drawing/2014/main" id="{1548B516-4DD3-79BF-A7C0-A52070678FBB}"/>
                </a:ext>
              </a:extLst>
            </p:cNvPr>
            <p:cNvCxnSpPr/>
            <p:nvPr/>
          </p:nvCxnSpPr>
          <p:spPr>
            <a:xfrm rot="10800000">
              <a:off x="1962150" y="3863061"/>
              <a:ext cx="6560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309;p1">
              <a:extLst>
                <a:ext uri="{FF2B5EF4-FFF2-40B4-BE49-F238E27FC236}">
                  <a16:creationId xmlns:a16="http://schemas.microsoft.com/office/drawing/2014/main" id="{1A6C2D8B-BAC0-A542-0A60-5C9EBD38C0B3}"/>
                </a:ext>
              </a:extLst>
            </p:cNvPr>
            <p:cNvCxnSpPr/>
            <p:nvPr/>
          </p:nvCxnSpPr>
          <p:spPr>
            <a:xfrm rot="10800000">
              <a:off x="2057400" y="3415386"/>
              <a:ext cx="8815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310;p1">
              <a:extLst>
                <a:ext uri="{FF2B5EF4-FFF2-40B4-BE49-F238E27FC236}">
                  <a16:creationId xmlns:a16="http://schemas.microsoft.com/office/drawing/2014/main" id="{56D12839-5722-1B22-149E-153CE8D621B3}"/>
                </a:ext>
              </a:extLst>
            </p:cNvPr>
            <p:cNvCxnSpPr/>
            <p:nvPr/>
          </p:nvCxnSpPr>
          <p:spPr>
            <a:xfrm rot="10800000">
              <a:off x="1834555" y="3801149"/>
              <a:ext cx="8815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6" name="Google Shape;311;p1">
              <a:extLst>
                <a:ext uri="{FF2B5EF4-FFF2-40B4-BE49-F238E27FC236}">
                  <a16:creationId xmlns:a16="http://schemas.microsoft.com/office/drawing/2014/main" id="{C284301D-8754-1884-09DE-98F65EDD8218}"/>
                </a:ext>
              </a:extLst>
            </p:cNvPr>
            <p:cNvSpPr/>
            <p:nvPr/>
          </p:nvSpPr>
          <p:spPr>
            <a:xfrm>
              <a:off x="2329712" y="3371632"/>
              <a:ext cx="181420" cy="181420"/>
            </a:xfrm>
            <a:prstGeom prst="ellipse">
              <a:avLst/>
            </a:prstGeom>
            <a:solidFill>
              <a:srgbClr val="8CF7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312;p1">
              <a:extLst>
                <a:ext uri="{FF2B5EF4-FFF2-40B4-BE49-F238E27FC236}">
                  <a16:creationId xmlns:a16="http://schemas.microsoft.com/office/drawing/2014/main" id="{396484B4-4E4B-D9CF-C21A-5C00345B92E6}"/>
                </a:ext>
              </a:extLst>
            </p:cNvPr>
            <p:cNvSpPr/>
            <p:nvPr/>
          </p:nvSpPr>
          <p:spPr>
            <a:xfrm>
              <a:off x="2347212" y="3256229"/>
              <a:ext cx="104775" cy="67829"/>
            </a:xfrm>
            <a:prstGeom prst="rect">
              <a:avLst/>
            </a:prstGeom>
            <a:solidFill>
              <a:srgbClr val="8CF7E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84;p1">
            <a:extLst>
              <a:ext uri="{FF2B5EF4-FFF2-40B4-BE49-F238E27FC236}">
                <a16:creationId xmlns:a16="http://schemas.microsoft.com/office/drawing/2014/main" id="{19B04C7C-969F-690E-DC7B-BD2D041B0A4C}"/>
              </a:ext>
            </a:extLst>
          </p:cNvPr>
          <p:cNvGrpSpPr/>
          <p:nvPr/>
        </p:nvGrpSpPr>
        <p:grpSpPr>
          <a:xfrm>
            <a:off x="5693423" y="374610"/>
            <a:ext cx="2752750" cy="2692912"/>
            <a:chOff x="4031623" y="300118"/>
            <a:chExt cx="3820088" cy="3820088"/>
          </a:xfrm>
        </p:grpSpPr>
        <p:sp>
          <p:nvSpPr>
            <p:cNvPr id="305" name="Google Shape;85;p1">
              <a:extLst>
                <a:ext uri="{FF2B5EF4-FFF2-40B4-BE49-F238E27FC236}">
                  <a16:creationId xmlns:a16="http://schemas.microsoft.com/office/drawing/2014/main" id="{D21B455C-3920-4558-B1F7-42501EF76EA7}"/>
                </a:ext>
              </a:extLst>
            </p:cNvPr>
            <p:cNvSpPr/>
            <p:nvPr/>
          </p:nvSpPr>
          <p:spPr>
            <a:xfrm>
              <a:off x="4031623" y="300118"/>
              <a:ext cx="3820088" cy="3820088"/>
            </a:xfrm>
            <a:prstGeom prst="ellipse">
              <a:avLst/>
            </a:prstGeom>
            <a:noFill/>
            <a:ln w="139700" cap="flat" cmpd="sng">
              <a:solidFill>
                <a:srgbClr val="F2F2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6;p1">
              <a:extLst>
                <a:ext uri="{FF2B5EF4-FFF2-40B4-BE49-F238E27FC236}">
                  <a16:creationId xmlns:a16="http://schemas.microsoft.com/office/drawing/2014/main" id="{A033B399-4592-B1CA-62F6-62C5C8D6F8A1}"/>
                </a:ext>
              </a:extLst>
            </p:cNvPr>
            <p:cNvSpPr/>
            <p:nvPr/>
          </p:nvSpPr>
          <p:spPr>
            <a:xfrm>
              <a:off x="4290340" y="504879"/>
              <a:ext cx="3350211" cy="335021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ffectLst>
              <a:outerShdw blurRad="292100" dist="63500" dir="7800000" sx="102000" sy="102000" algn="tr" rotWithShape="0">
                <a:srgbClr val="000000">
                  <a:alpha val="4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87;p1">
            <a:extLst>
              <a:ext uri="{FF2B5EF4-FFF2-40B4-BE49-F238E27FC236}">
                <a16:creationId xmlns:a16="http://schemas.microsoft.com/office/drawing/2014/main" id="{19C1158A-65EE-F61D-0034-5D414BFB1D6F}"/>
              </a:ext>
            </a:extLst>
          </p:cNvPr>
          <p:cNvSpPr/>
          <p:nvPr/>
        </p:nvSpPr>
        <p:spPr>
          <a:xfrm rot="4288309">
            <a:off x="5336112" y="-58937"/>
            <a:ext cx="3439266" cy="3515689"/>
          </a:xfrm>
          <a:prstGeom prst="arc">
            <a:avLst>
              <a:gd name="adj1" fmla="val 15749458"/>
              <a:gd name="adj2" fmla="val 8100709"/>
            </a:avLst>
          </a:prstGeom>
          <a:noFill/>
          <a:ln w="571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120;p1">
            <a:extLst>
              <a:ext uri="{FF2B5EF4-FFF2-40B4-BE49-F238E27FC236}">
                <a16:creationId xmlns:a16="http://schemas.microsoft.com/office/drawing/2014/main" id="{8D73C958-E42F-1F80-4FCB-D0A8CF2C50E4}"/>
              </a:ext>
            </a:extLst>
          </p:cNvPr>
          <p:cNvGrpSpPr/>
          <p:nvPr/>
        </p:nvGrpSpPr>
        <p:grpSpPr>
          <a:xfrm>
            <a:off x="5353645" y="823422"/>
            <a:ext cx="238694" cy="233506"/>
            <a:chOff x="3577335" y="1053147"/>
            <a:chExt cx="319137" cy="319137"/>
          </a:xfrm>
        </p:grpSpPr>
        <p:sp>
          <p:nvSpPr>
            <p:cNvPr id="309" name="Google Shape;121;p1">
              <a:extLst>
                <a:ext uri="{FF2B5EF4-FFF2-40B4-BE49-F238E27FC236}">
                  <a16:creationId xmlns:a16="http://schemas.microsoft.com/office/drawing/2014/main" id="{EE7D19B4-65AB-888C-F2C5-1F02F44C7E90}"/>
                </a:ext>
              </a:extLst>
            </p:cNvPr>
            <p:cNvSpPr/>
            <p:nvPr/>
          </p:nvSpPr>
          <p:spPr>
            <a:xfrm>
              <a:off x="3676269" y="1148406"/>
              <a:ext cx="128620" cy="128620"/>
            </a:xfrm>
            <a:prstGeom prst="ellipse">
              <a:avLst/>
            </a:prstGeom>
            <a:solidFill>
              <a:srgbClr val="FFC500"/>
            </a:solidFill>
            <a:ln w="19050" cap="flat" cmpd="sng">
              <a:solidFill>
                <a:srgbClr val="FFE9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122;p1">
              <a:extLst>
                <a:ext uri="{FF2B5EF4-FFF2-40B4-BE49-F238E27FC236}">
                  <a16:creationId xmlns:a16="http://schemas.microsoft.com/office/drawing/2014/main" id="{3E1AAC6F-182D-AF1A-57B0-DFEAE2896C9C}"/>
                </a:ext>
              </a:extLst>
            </p:cNvPr>
            <p:cNvSpPr/>
            <p:nvPr/>
          </p:nvSpPr>
          <p:spPr>
            <a:xfrm>
              <a:off x="3577335" y="1053147"/>
              <a:ext cx="319137" cy="319137"/>
            </a:xfrm>
            <a:prstGeom prst="donut">
              <a:avLst>
                <a:gd name="adj" fmla="val 19304"/>
              </a:avLst>
            </a:prstGeom>
            <a:solidFill>
              <a:srgbClr val="FFC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123;p1">
            <a:extLst>
              <a:ext uri="{FF2B5EF4-FFF2-40B4-BE49-F238E27FC236}">
                <a16:creationId xmlns:a16="http://schemas.microsoft.com/office/drawing/2014/main" id="{056E3B17-CA68-9D71-60EE-D071362D6A9C}"/>
              </a:ext>
            </a:extLst>
          </p:cNvPr>
          <p:cNvGrpSpPr/>
          <p:nvPr/>
        </p:nvGrpSpPr>
        <p:grpSpPr>
          <a:xfrm>
            <a:off x="8533266" y="803717"/>
            <a:ext cx="238694" cy="233506"/>
            <a:chOff x="3577335" y="1053147"/>
            <a:chExt cx="319137" cy="319137"/>
          </a:xfrm>
        </p:grpSpPr>
        <p:sp>
          <p:nvSpPr>
            <p:cNvPr id="312" name="Google Shape;124;p1">
              <a:extLst>
                <a:ext uri="{FF2B5EF4-FFF2-40B4-BE49-F238E27FC236}">
                  <a16:creationId xmlns:a16="http://schemas.microsoft.com/office/drawing/2014/main" id="{A5B2C7A2-3090-E753-CA29-9C65EEF2FF99}"/>
                </a:ext>
              </a:extLst>
            </p:cNvPr>
            <p:cNvSpPr/>
            <p:nvPr/>
          </p:nvSpPr>
          <p:spPr>
            <a:xfrm>
              <a:off x="3676269" y="1148406"/>
              <a:ext cx="128620" cy="128620"/>
            </a:xfrm>
            <a:prstGeom prst="ellipse">
              <a:avLst/>
            </a:prstGeom>
            <a:solidFill>
              <a:srgbClr val="70E3D2"/>
            </a:solidFill>
            <a:ln w="19050" cap="flat" cmpd="sng">
              <a:solidFill>
                <a:srgbClr val="8CF7E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125;p1">
              <a:extLst>
                <a:ext uri="{FF2B5EF4-FFF2-40B4-BE49-F238E27FC236}">
                  <a16:creationId xmlns:a16="http://schemas.microsoft.com/office/drawing/2014/main" id="{A9FB38E6-522C-2421-32BB-3FE8D220676A}"/>
                </a:ext>
              </a:extLst>
            </p:cNvPr>
            <p:cNvSpPr/>
            <p:nvPr/>
          </p:nvSpPr>
          <p:spPr>
            <a:xfrm>
              <a:off x="3577335" y="1053147"/>
              <a:ext cx="319137" cy="319137"/>
            </a:xfrm>
            <a:prstGeom prst="donut">
              <a:avLst>
                <a:gd name="adj" fmla="val 19304"/>
              </a:avLst>
            </a:prstGeom>
            <a:solidFill>
              <a:srgbClr val="1DD6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247;p1">
            <a:extLst>
              <a:ext uri="{FF2B5EF4-FFF2-40B4-BE49-F238E27FC236}">
                <a16:creationId xmlns:a16="http://schemas.microsoft.com/office/drawing/2014/main" id="{899D4367-9B52-AE7E-7A20-8B7EDF85C3A8}"/>
              </a:ext>
            </a:extLst>
          </p:cNvPr>
          <p:cNvGrpSpPr/>
          <p:nvPr/>
        </p:nvGrpSpPr>
        <p:grpSpPr>
          <a:xfrm>
            <a:off x="6174347" y="1312556"/>
            <a:ext cx="1967679" cy="690978"/>
            <a:chOff x="4654355" y="1372284"/>
            <a:chExt cx="2630810" cy="944374"/>
          </a:xfrm>
        </p:grpSpPr>
        <p:sp>
          <p:nvSpPr>
            <p:cNvPr id="321" name="Google Shape;248;p1">
              <a:extLst>
                <a:ext uri="{FF2B5EF4-FFF2-40B4-BE49-F238E27FC236}">
                  <a16:creationId xmlns:a16="http://schemas.microsoft.com/office/drawing/2014/main" id="{0EAA53EB-B570-0E5B-9E6D-8A71D6F3D804}"/>
                </a:ext>
              </a:extLst>
            </p:cNvPr>
            <p:cNvSpPr txBox="1"/>
            <p:nvPr/>
          </p:nvSpPr>
          <p:spPr>
            <a:xfrm>
              <a:off x="4654355" y="1372284"/>
              <a:ext cx="26308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INFOGRAPHICS </a:t>
              </a:r>
              <a:endParaRPr sz="2800" b="1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" name="Google Shape;249;p1">
              <a:extLst>
                <a:ext uri="{FF2B5EF4-FFF2-40B4-BE49-F238E27FC236}">
                  <a16:creationId xmlns:a16="http://schemas.microsoft.com/office/drawing/2014/main" id="{BDEAF90E-AC59-EE31-7E05-21AC67251DB6}"/>
                </a:ext>
              </a:extLst>
            </p:cNvPr>
            <p:cNvSpPr txBox="1"/>
            <p:nvPr/>
          </p:nvSpPr>
          <p:spPr>
            <a:xfrm>
              <a:off x="4908854" y="1793438"/>
              <a:ext cx="211019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rPr>
                <a:t>ELEMENTS</a:t>
              </a:r>
              <a:r>
                <a:rPr lang="en-US" sz="2800" b="1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rPr>
                <a:t> </a:t>
              </a:r>
              <a:endParaRPr sz="28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grpSp>
        <p:nvGrpSpPr>
          <p:cNvPr id="335" name="Google Shape;84;p1">
            <a:extLst>
              <a:ext uri="{FF2B5EF4-FFF2-40B4-BE49-F238E27FC236}">
                <a16:creationId xmlns:a16="http://schemas.microsoft.com/office/drawing/2014/main" id="{5D293E06-62FD-25B7-C1DE-531B3B6564AD}"/>
              </a:ext>
            </a:extLst>
          </p:cNvPr>
          <p:cNvGrpSpPr/>
          <p:nvPr/>
        </p:nvGrpSpPr>
        <p:grpSpPr>
          <a:xfrm>
            <a:off x="5693724" y="374109"/>
            <a:ext cx="2752750" cy="2692912"/>
            <a:chOff x="4031623" y="300118"/>
            <a:chExt cx="3820088" cy="3820088"/>
          </a:xfrm>
          <a:solidFill>
            <a:schemeClr val="bg1">
              <a:lumMod val="85000"/>
            </a:schemeClr>
          </a:solidFill>
        </p:grpSpPr>
        <p:sp>
          <p:nvSpPr>
            <p:cNvPr id="336" name="Google Shape;85;p1">
              <a:extLst>
                <a:ext uri="{FF2B5EF4-FFF2-40B4-BE49-F238E27FC236}">
                  <a16:creationId xmlns:a16="http://schemas.microsoft.com/office/drawing/2014/main" id="{C723F6EC-4191-F654-63B2-65F4532F5DB0}"/>
                </a:ext>
              </a:extLst>
            </p:cNvPr>
            <p:cNvSpPr/>
            <p:nvPr/>
          </p:nvSpPr>
          <p:spPr>
            <a:xfrm>
              <a:off x="4031623" y="300118"/>
              <a:ext cx="3820088" cy="3820088"/>
            </a:xfrm>
            <a:prstGeom prst="ellipse">
              <a:avLst/>
            </a:prstGeom>
            <a:grpFill/>
            <a:ln w="139700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6;p1">
              <a:extLst>
                <a:ext uri="{FF2B5EF4-FFF2-40B4-BE49-F238E27FC236}">
                  <a16:creationId xmlns:a16="http://schemas.microsoft.com/office/drawing/2014/main" id="{ED1D3047-8B8D-8870-0219-A663A0A8AC0B}"/>
                </a:ext>
              </a:extLst>
            </p:cNvPr>
            <p:cNvSpPr/>
            <p:nvPr/>
          </p:nvSpPr>
          <p:spPr>
            <a:xfrm>
              <a:off x="4290340" y="504879"/>
              <a:ext cx="3350211" cy="3350211"/>
            </a:xfrm>
            <a:prstGeom prst="ellips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>
              <a:outerShdw blurRad="292100" dist="63500" dir="7800000" sx="102000" sy="102000" algn="tr" rotWithShape="0">
                <a:srgbClr val="000000">
                  <a:alpha val="4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120;p1">
            <a:extLst>
              <a:ext uri="{FF2B5EF4-FFF2-40B4-BE49-F238E27FC236}">
                <a16:creationId xmlns:a16="http://schemas.microsoft.com/office/drawing/2014/main" id="{77793C1B-903D-3693-3371-A98AE38444B9}"/>
              </a:ext>
            </a:extLst>
          </p:cNvPr>
          <p:cNvGrpSpPr/>
          <p:nvPr/>
        </p:nvGrpSpPr>
        <p:grpSpPr>
          <a:xfrm>
            <a:off x="5353946" y="822922"/>
            <a:ext cx="238694" cy="233506"/>
            <a:chOff x="3577335" y="1053147"/>
            <a:chExt cx="319137" cy="319137"/>
          </a:xfrm>
        </p:grpSpPr>
        <p:sp>
          <p:nvSpPr>
            <p:cNvPr id="339" name="Google Shape;121;p1">
              <a:extLst>
                <a:ext uri="{FF2B5EF4-FFF2-40B4-BE49-F238E27FC236}">
                  <a16:creationId xmlns:a16="http://schemas.microsoft.com/office/drawing/2014/main" id="{77859322-6ACC-A1EE-7A9F-99AFF231F5E7}"/>
                </a:ext>
              </a:extLst>
            </p:cNvPr>
            <p:cNvSpPr/>
            <p:nvPr/>
          </p:nvSpPr>
          <p:spPr>
            <a:xfrm>
              <a:off x="3676269" y="1148406"/>
              <a:ext cx="128620" cy="128620"/>
            </a:xfrm>
            <a:prstGeom prst="ellipse">
              <a:avLst/>
            </a:prstGeom>
            <a:solidFill>
              <a:srgbClr val="FFC500"/>
            </a:solidFill>
            <a:ln w="19050" cap="flat" cmpd="sng">
              <a:solidFill>
                <a:srgbClr val="FFE9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122;p1">
              <a:extLst>
                <a:ext uri="{FF2B5EF4-FFF2-40B4-BE49-F238E27FC236}">
                  <a16:creationId xmlns:a16="http://schemas.microsoft.com/office/drawing/2014/main" id="{D7CA7FF0-A4AF-AA67-F520-4D747CF1D25A}"/>
                </a:ext>
              </a:extLst>
            </p:cNvPr>
            <p:cNvSpPr/>
            <p:nvPr/>
          </p:nvSpPr>
          <p:spPr>
            <a:xfrm>
              <a:off x="3577335" y="1053147"/>
              <a:ext cx="319137" cy="319137"/>
            </a:xfrm>
            <a:prstGeom prst="donut">
              <a:avLst>
                <a:gd name="adj" fmla="val 19304"/>
              </a:avLst>
            </a:prstGeom>
            <a:solidFill>
              <a:srgbClr val="FFC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248;p1">
            <a:extLst>
              <a:ext uri="{FF2B5EF4-FFF2-40B4-BE49-F238E27FC236}">
                <a16:creationId xmlns:a16="http://schemas.microsoft.com/office/drawing/2014/main" id="{1C8A085A-B38D-378F-C7EA-9E4B5164FD20}"/>
              </a:ext>
            </a:extLst>
          </p:cNvPr>
          <p:cNvSpPr txBox="1"/>
          <p:nvPr/>
        </p:nvSpPr>
        <p:spPr>
          <a:xfrm>
            <a:off x="5816780" y="1312056"/>
            <a:ext cx="28022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 b="1" dirty="0">
                <a:solidFill>
                  <a:schemeClr val="dk1"/>
                </a:solidFill>
                <a:latin typeface="Tw Cen MT" panose="020B0602020104020603" pitchFamily="34" charset="0"/>
                <a:ea typeface="Twentieth Century"/>
                <a:cs typeface="Twentieth Century"/>
                <a:sym typeface="Twentieth Century"/>
              </a:rPr>
              <a:t>Optical Sensors</a:t>
            </a:r>
            <a:endParaRPr sz="2800" b="1" dirty="0">
              <a:solidFill>
                <a:schemeClr val="dk1"/>
              </a:solidFill>
              <a:latin typeface="Tw Cen MT" panose="020B0602020104020603" pitchFamily="34" charset="0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59" name="Google Shape;338;p1">
            <a:extLst>
              <a:ext uri="{FF2B5EF4-FFF2-40B4-BE49-F238E27FC236}">
                <a16:creationId xmlns:a16="http://schemas.microsoft.com/office/drawing/2014/main" id="{BB8CA5C1-0DF3-B6E9-1F30-55FCC67FA009}"/>
              </a:ext>
            </a:extLst>
          </p:cNvPr>
          <p:cNvGrpSpPr/>
          <p:nvPr/>
        </p:nvGrpSpPr>
        <p:grpSpPr>
          <a:xfrm>
            <a:off x="6967585" y="3316356"/>
            <a:ext cx="238694" cy="233506"/>
            <a:chOff x="3577335" y="1053147"/>
            <a:chExt cx="319137" cy="319137"/>
          </a:xfrm>
        </p:grpSpPr>
        <p:sp>
          <p:nvSpPr>
            <p:cNvPr id="360" name="Google Shape;339;p1">
              <a:extLst>
                <a:ext uri="{FF2B5EF4-FFF2-40B4-BE49-F238E27FC236}">
                  <a16:creationId xmlns:a16="http://schemas.microsoft.com/office/drawing/2014/main" id="{6A6FC54F-7C38-5882-10C3-A089CA6933D5}"/>
                </a:ext>
              </a:extLst>
            </p:cNvPr>
            <p:cNvSpPr/>
            <p:nvPr/>
          </p:nvSpPr>
          <p:spPr>
            <a:xfrm>
              <a:off x="3676269" y="1148406"/>
              <a:ext cx="128620" cy="128620"/>
            </a:xfrm>
            <a:prstGeom prst="ellipse">
              <a:avLst/>
            </a:prstGeom>
            <a:solidFill>
              <a:srgbClr val="D882DD"/>
            </a:solidFill>
            <a:ln w="19050" cap="flat" cmpd="sng">
              <a:solidFill>
                <a:srgbClr val="FBA9E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40;p1">
              <a:extLst>
                <a:ext uri="{FF2B5EF4-FFF2-40B4-BE49-F238E27FC236}">
                  <a16:creationId xmlns:a16="http://schemas.microsoft.com/office/drawing/2014/main" id="{A1BCCECF-0FCC-C5BF-7A11-8A818BC170A6}"/>
                </a:ext>
              </a:extLst>
            </p:cNvPr>
            <p:cNvSpPr/>
            <p:nvPr/>
          </p:nvSpPr>
          <p:spPr>
            <a:xfrm>
              <a:off x="3577335" y="1053147"/>
              <a:ext cx="319137" cy="319137"/>
            </a:xfrm>
            <a:prstGeom prst="donut">
              <a:avLst>
                <a:gd name="adj" fmla="val 19304"/>
              </a:avLst>
            </a:prstGeom>
            <a:solidFill>
              <a:srgbClr val="F779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F42A7102-74B4-4F91-2A8F-FA4DEC8F2CC5}"/>
              </a:ext>
            </a:extLst>
          </p:cNvPr>
          <p:cNvGrpSpPr/>
          <p:nvPr/>
        </p:nvGrpSpPr>
        <p:grpSpPr>
          <a:xfrm>
            <a:off x="3678094" y="50122"/>
            <a:ext cx="1545600" cy="1545600"/>
            <a:chOff x="1801247" y="224629"/>
            <a:chExt cx="1545600" cy="1545600"/>
          </a:xfrm>
        </p:grpSpPr>
        <p:sp>
          <p:nvSpPr>
            <p:cNvPr id="364" name="Google Shape;274;p1">
              <a:extLst>
                <a:ext uri="{FF2B5EF4-FFF2-40B4-BE49-F238E27FC236}">
                  <a16:creationId xmlns:a16="http://schemas.microsoft.com/office/drawing/2014/main" id="{7478DDF9-1BCC-9382-61C9-BE1C7CA79EF1}"/>
                </a:ext>
              </a:extLst>
            </p:cNvPr>
            <p:cNvSpPr/>
            <p:nvPr/>
          </p:nvSpPr>
          <p:spPr>
            <a:xfrm>
              <a:off x="1853017" y="276400"/>
              <a:ext cx="1442175" cy="1442175"/>
            </a:xfrm>
            <a:prstGeom prst="ellipse">
              <a:avLst/>
            </a:prstGeom>
            <a:solidFill>
              <a:srgbClr val="FFC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275;p1">
              <a:extLst>
                <a:ext uri="{FF2B5EF4-FFF2-40B4-BE49-F238E27FC236}">
                  <a16:creationId xmlns:a16="http://schemas.microsoft.com/office/drawing/2014/main" id="{88E583C7-C568-95F5-E938-F4E7723881BB}"/>
                </a:ext>
              </a:extLst>
            </p:cNvPr>
            <p:cNvSpPr/>
            <p:nvPr/>
          </p:nvSpPr>
          <p:spPr>
            <a:xfrm>
              <a:off x="1801247" y="224629"/>
              <a:ext cx="1545600" cy="1545600"/>
            </a:xfrm>
            <a:prstGeom prst="ellipse">
              <a:avLst/>
            </a:prstGeom>
            <a:noFill/>
            <a:ln w="19050" cap="flat" cmpd="sng">
              <a:solidFill>
                <a:srgbClr val="FFC5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276;p1">
              <a:extLst>
                <a:ext uri="{FF2B5EF4-FFF2-40B4-BE49-F238E27FC236}">
                  <a16:creationId xmlns:a16="http://schemas.microsoft.com/office/drawing/2014/main" id="{1D4AD841-ADD2-15AB-66EB-B1352B79B61B}"/>
                </a:ext>
              </a:extLst>
            </p:cNvPr>
            <p:cNvSpPr/>
            <p:nvPr/>
          </p:nvSpPr>
          <p:spPr>
            <a:xfrm rot="-264435">
              <a:off x="1980980" y="754971"/>
              <a:ext cx="925236" cy="936050"/>
            </a:xfrm>
            <a:prstGeom prst="teardrop">
              <a:avLst>
                <a:gd name="adj" fmla="val 88717"/>
              </a:avLst>
            </a:prstGeom>
            <a:solidFill>
              <a:srgbClr val="000000">
                <a:alpha val="1058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7" name="Google Shape;277;p1">
              <a:extLst>
                <a:ext uri="{FF2B5EF4-FFF2-40B4-BE49-F238E27FC236}">
                  <a16:creationId xmlns:a16="http://schemas.microsoft.com/office/drawing/2014/main" id="{949C97CB-62EF-7A6C-5342-3B263FA0EF3D}"/>
                </a:ext>
              </a:extLst>
            </p:cNvPr>
            <p:cNvGrpSpPr/>
            <p:nvPr/>
          </p:nvGrpSpPr>
          <p:grpSpPr>
            <a:xfrm>
              <a:off x="2038840" y="466187"/>
              <a:ext cx="1062600" cy="1062600"/>
              <a:chOff x="1672238" y="2600066"/>
              <a:chExt cx="1285351" cy="1285351"/>
            </a:xfrm>
          </p:grpSpPr>
          <p:grpSp>
            <p:nvGrpSpPr>
              <p:cNvPr id="368" name="Google Shape;278;p1">
                <a:extLst>
                  <a:ext uri="{FF2B5EF4-FFF2-40B4-BE49-F238E27FC236}">
                    <a16:creationId xmlns:a16="http://schemas.microsoft.com/office/drawing/2014/main" id="{9D82B3DF-B978-546B-4C6B-49D09FD765C3}"/>
                  </a:ext>
                </a:extLst>
              </p:cNvPr>
              <p:cNvGrpSpPr/>
              <p:nvPr/>
            </p:nvGrpSpPr>
            <p:grpSpPr>
              <a:xfrm>
                <a:off x="1672238" y="2600066"/>
                <a:ext cx="1285351" cy="1285351"/>
                <a:chOff x="1397665" y="665785"/>
                <a:chExt cx="1285351" cy="1285351"/>
              </a:xfrm>
            </p:grpSpPr>
            <p:grpSp>
              <p:nvGrpSpPr>
                <p:cNvPr id="381" name="Google Shape;279;p1">
                  <a:extLst>
                    <a:ext uri="{FF2B5EF4-FFF2-40B4-BE49-F238E27FC236}">
                      <a16:creationId xmlns:a16="http://schemas.microsoft.com/office/drawing/2014/main" id="{D6B9E5EA-47A9-D792-B32F-70613E6F7E4A}"/>
                    </a:ext>
                  </a:extLst>
                </p:cNvPr>
                <p:cNvGrpSpPr/>
                <p:nvPr/>
              </p:nvGrpSpPr>
              <p:grpSpPr>
                <a:xfrm>
                  <a:off x="1397665" y="665785"/>
                  <a:ext cx="1285351" cy="1285351"/>
                  <a:chOff x="1282890" y="562664"/>
                  <a:chExt cx="1514902" cy="1514902"/>
                </a:xfrm>
              </p:grpSpPr>
              <p:sp>
                <p:nvSpPr>
                  <p:cNvPr id="383" name="Google Shape;280;p1">
                    <a:extLst>
                      <a:ext uri="{FF2B5EF4-FFF2-40B4-BE49-F238E27FC236}">
                        <a16:creationId xmlns:a16="http://schemas.microsoft.com/office/drawing/2014/main" id="{164AB8C9-86B5-9326-BD10-08B0E310B6D1}"/>
                      </a:ext>
                    </a:extLst>
                  </p:cNvPr>
                  <p:cNvSpPr/>
                  <p:nvPr/>
                </p:nvSpPr>
                <p:spPr>
                  <a:xfrm>
                    <a:off x="1282890" y="562664"/>
                    <a:ext cx="1514902" cy="1514902"/>
                  </a:xfrm>
                  <a:prstGeom prst="ellipse">
                    <a:avLst/>
                  </a:prstGeom>
                  <a:noFill/>
                  <a:ln w="57150" cap="flat" cmpd="sng">
                    <a:solidFill>
                      <a:srgbClr val="FFE978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127000" dist="25400" dir="8100000" sx="104000" sy="104000" algn="tr" rotWithShape="0">
                      <a:srgbClr val="000000">
                        <a:alpha val="26666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281;p1">
                    <a:extLst>
                      <a:ext uri="{FF2B5EF4-FFF2-40B4-BE49-F238E27FC236}">
                        <a16:creationId xmlns:a16="http://schemas.microsoft.com/office/drawing/2014/main" id="{8F79A659-FA15-5DCF-2DC6-8840A21C2BFF}"/>
                      </a:ext>
                    </a:extLst>
                  </p:cNvPr>
                  <p:cNvSpPr/>
                  <p:nvPr/>
                </p:nvSpPr>
                <p:spPr>
                  <a:xfrm>
                    <a:off x="1310269" y="585168"/>
                    <a:ext cx="1469894" cy="1469894"/>
                  </a:xfrm>
                  <a:prstGeom prst="ellipse">
                    <a:avLst/>
                  </a:prstGeom>
                  <a:solidFill>
                    <a:srgbClr val="F2F2F2"/>
                  </a:solidFill>
                  <a:ln w="19050" cap="flat" cmpd="sng">
                    <a:solidFill>
                      <a:srgbClr val="F1CE4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382" name="Google Shape;282;p1">
                  <a:extLst>
                    <a:ext uri="{FF2B5EF4-FFF2-40B4-BE49-F238E27FC236}">
                      <a16:creationId xmlns:a16="http://schemas.microsoft.com/office/drawing/2014/main" id="{052AB713-E657-287E-F7EC-E1316018D5D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616109" y="876299"/>
                  <a:ext cx="848461" cy="8484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9" name="Google Shape;283;p1">
                <a:extLst>
                  <a:ext uri="{FF2B5EF4-FFF2-40B4-BE49-F238E27FC236}">
                    <a16:creationId xmlns:a16="http://schemas.microsoft.com/office/drawing/2014/main" id="{072C9D3D-98A3-7ECC-EDA1-C1741A31CEE8}"/>
                  </a:ext>
                </a:extLst>
              </p:cNvPr>
              <p:cNvGrpSpPr/>
              <p:nvPr/>
            </p:nvGrpSpPr>
            <p:grpSpPr>
              <a:xfrm>
                <a:off x="1841955" y="2844032"/>
                <a:ext cx="923360" cy="612434"/>
                <a:chOff x="1567382" y="927100"/>
                <a:chExt cx="923360" cy="612434"/>
              </a:xfrm>
            </p:grpSpPr>
            <p:sp>
              <p:nvSpPr>
                <p:cNvPr id="370" name="Google Shape;284;p1">
                  <a:extLst>
                    <a:ext uri="{FF2B5EF4-FFF2-40B4-BE49-F238E27FC236}">
                      <a16:creationId xmlns:a16="http://schemas.microsoft.com/office/drawing/2014/main" id="{3D986BAA-3EEB-0064-A5CC-5A5A44ECFDA7}"/>
                    </a:ext>
                  </a:extLst>
                </p:cNvPr>
                <p:cNvSpPr/>
                <p:nvPr/>
              </p:nvSpPr>
              <p:spPr>
                <a:xfrm>
                  <a:off x="1935565" y="1161365"/>
                  <a:ext cx="209550" cy="222250"/>
                </a:xfrm>
                <a:prstGeom prst="ellipse">
                  <a:avLst/>
                </a:prstGeom>
                <a:solidFill>
                  <a:srgbClr val="FFE9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71" name="Google Shape;285;p1">
                  <a:extLst>
                    <a:ext uri="{FF2B5EF4-FFF2-40B4-BE49-F238E27FC236}">
                      <a16:creationId xmlns:a16="http://schemas.microsoft.com/office/drawing/2014/main" id="{72F4EB69-E128-ACD8-244D-CA280B040D34}"/>
                    </a:ext>
                  </a:extLst>
                </p:cNvPr>
                <p:cNvCxnSpPr/>
                <p:nvPr/>
              </p:nvCxnSpPr>
              <p:spPr>
                <a:xfrm rot="10800000">
                  <a:off x="2288743" y="993434"/>
                  <a:ext cx="87914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2" name="Google Shape;286;p1">
                  <a:extLst>
                    <a:ext uri="{FF2B5EF4-FFF2-40B4-BE49-F238E27FC236}">
                      <a16:creationId xmlns:a16="http://schemas.microsoft.com/office/drawing/2014/main" id="{8BCA3BE4-A6A6-EAED-C3E1-D37F158DCB31}"/>
                    </a:ext>
                  </a:extLst>
                </p:cNvPr>
                <p:cNvCxnSpPr/>
                <p:nvPr/>
              </p:nvCxnSpPr>
              <p:spPr>
                <a:xfrm rot="10800000">
                  <a:off x="2376657" y="1145834"/>
                  <a:ext cx="87914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3" name="Google Shape;287;p1">
                  <a:extLst>
                    <a:ext uri="{FF2B5EF4-FFF2-40B4-BE49-F238E27FC236}">
                      <a16:creationId xmlns:a16="http://schemas.microsoft.com/office/drawing/2014/main" id="{28AFD7AD-4DC8-6438-2E35-3EE437173CA2}"/>
                    </a:ext>
                  </a:extLst>
                </p:cNvPr>
                <p:cNvCxnSpPr/>
                <p:nvPr/>
              </p:nvCxnSpPr>
              <p:spPr>
                <a:xfrm rot="10800000">
                  <a:off x="2352229" y="1310934"/>
                  <a:ext cx="138513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4" name="Google Shape;288;p1">
                  <a:extLst>
                    <a:ext uri="{FF2B5EF4-FFF2-40B4-BE49-F238E27FC236}">
                      <a16:creationId xmlns:a16="http://schemas.microsoft.com/office/drawing/2014/main" id="{5C017744-804B-04A2-887E-83ADC78954F9}"/>
                    </a:ext>
                  </a:extLst>
                </p:cNvPr>
                <p:cNvCxnSpPr/>
                <p:nvPr/>
              </p:nvCxnSpPr>
              <p:spPr>
                <a:xfrm rot="10800000">
                  <a:off x="2308272" y="1484435"/>
                  <a:ext cx="87914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5" name="Google Shape;289;p1">
                  <a:extLst>
                    <a:ext uri="{FF2B5EF4-FFF2-40B4-BE49-F238E27FC236}">
                      <a16:creationId xmlns:a16="http://schemas.microsoft.com/office/drawing/2014/main" id="{91D8704E-43FE-32C3-3170-34751B4F292D}"/>
                    </a:ext>
                  </a:extLst>
                </p:cNvPr>
                <p:cNvCxnSpPr/>
                <p:nvPr/>
              </p:nvCxnSpPr>
              <p:spPr>
                <a:xfrm rot="10800000">
                  <a:off x="1616109" y="1313768"/>
                  <a:ext cx="87914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6" name="Google Shape;290;p1">
                  <a:extLst>
                    <a:ext uri="{FF2B5EF4-FFF2-40B4-BE49-F238E27FC236}">
                      <a16:creationId xmlns:a16="http://schemas.microsoft.com/office/drawing/2014/main" id="{4F5EEB5E-BB2D-8D92-E1EE-5A591DAE5181}"/>
                    </a:ext>
                  </a:extLst>
                </p:cNvPr>
                <p:cNvCxnSpPr/>
                <p:nvPr/>
              </p:nvCxnSpPr>
              <p:spPr>
                <a:xfrm rot="10800000">
                  <a:off x="1567382" y="1145152"/>
                  <a:ext cx="136641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7" name="Google Shape;291;p1">
                  <a:extLst>
                    <a:ext uri="{FF2B5EF4-FFF2-40B4-BE49-F238E27FC236}">
                      <a16:creationId xmlns:a16="http://schemas.microsoft.com/office/drawing/2014/main" id="{0172AE3A-A47A-D22B-BF9F-6DF8A5059AD1}"/>
                    </a:ext>
                  </a:extLst>
                </p:cNvPr>
                <p:cNvCxnSpPr/>
                <p:nvPr/>
              </p:nvCxnSpPr>
              <p:spPr>
                <a:xfrm rot="10800000">
                  <a:off x="1704023" y="927100"/>
                  <a:ext cx="103823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8" name="Google Shape;292;p1">
                  <a:extLst>
                    <a:ext uri="{FF2B5EF4-FFF2-40B4-BE49-F238E27FC236}">
                      <a16:creationId xmlns:a16="http://schemas.microsoft.com/office/drawing/2014/main" id="{65A3FB80-C1C6-A23C-C911-5CEF2345E9D9}"/>
                    </a:ext>
                  </a:extLst>
                </p:cNvPr>
                <p:cNvCxnSpPr/>
                <p:nvPr/>
              </p:nvCxnSpPr>
              <p:spPr>
                <a:xfrm rot="10800000">
                  <a:off x="1671205" y="1481480"/>
                  <a:ext cx="93143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79" name="Google Shape;293;p1">
                  <a:extLst>
                    <a:ext uri="{FF2B5EF4-FFF2-40B4-BE49-F238E27FC236}">
                      <a16:creationId xmlns:a16="http://schemas.microsoft.com/office/drawing/2014/main" id="{B4F437C2-F6FA-DFF3-E60B-CD0129B4BFC5}"/>
                    </a:ext>
                  </a:extLst>
                </p:cNvPr>
                <p:cNvCxnSpPr/>
                <p:nvPr/>
              </p:nvCxnSpPr>
              <p:spPr>
                <a:xfrm rot="10800000">
                  <a:off x="1764348" y="1539534"/>
                  <a:ext cx="86996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380" name="Google Shape;294;p1">
                  <a:extLst>
                    <a:ext uri="{FF2B5EF4-FFF2-40B4-BE49-F238E27FC236}">
                      <a16:creationId xmlns:a16="http://schemas.microsoft.com/office/drawing/2014/main" id="{FB30D50F-F7B6-262A-0140-C2C93B904AE6}"/>
                    </a:ext>
                  </a:extLst>
                </p:cNvPr>
                <p:cNvCxnSpPr/>
                <p:nvPr/>
              </p:nvCxnSpPr>
              <p:spPr>
                <a:xfrm rot="10800000">
                  <a:off x="2246516" y="1482384"/>
                  <a:ext cx="4222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387" name="TextBox 386">
            <a:extLst>
              <a:ext uri="{FF2B5EF4-FFF2-40B4-BE49-F238E27FC236}">
                <a16:creationId xmlns:a16="http://schemas.microsoft.com/office/drawing/2014/main" id="{F508ACA7-55AF-ADB3-DB5E-4B17325EAE64}"/>
              </a:ext>
            </a:extLst>
          </p:cNvPr>
          <p:cNvSpPr txBox="1"/>
          <p:nvPr/>
        </p:nvSpPr>
        <p:spPr>
          <a:xfrm>
            <a:off x="2851728" y="1980162"/>
            <a:ext cx="30776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Strength</a:t>
            </a:r>
          </a:p>
          <a:p>
            <a:endParaRPr lang="en-US" sz="2400" b="1" dirty="0">
              <a:latin typeface="Montserrat" panose="00000500000000000000" pitchFamily="2" charset="0"/>
            </a:endParaRPr>
          </a:p>
          <a:p>
            <a:r>
              <a:rPr lang="en-US" b="1" dirty="0">
                <a:latin typeface="Montserrat" panose="00000500000000000000" pitchFamily="2" charset="0"/>
              </a:rPr>
              <a:t>1- High sensitivity &amp; Selectivity</a:t>
            </a:r>
          </a:p>
          <a:p>
            <a:r>
              <a:rPr lang="en-US" b="1" dirty="0">
                <a:latin typeface="Montserrat" panose="00000500000000000000" pitchFamily="2" charset="0"/>
              </a:rPr>
              <a:t>2- Real-time monitoring</a:t>
            </a:r>
          </a:p>
          <a:p>
            <a:r>
              <a:rPr lang="en-US" b="1" dirty="0">
                <a:latin typeface="Montserrat" panose="00000500000000000000" pitchFamily="2" charset="0"/>
              </a:rPr>
              <a:t>3- Non-destructive </a:t>
            </a:r>
          </a:p>
          <a:p>
            <a:r>
              <a:rPr lang="en-US" b="1" dirty="0">
                <a:latin typeface="Montserrat" panose="00000500000000000000" pitchFamily="2" charset="0"/>
              </a:rPr>
              <a:t>4- Portability</a:t>
            </a:r>
          </a:p>
          <a:p>
            <a:r>
              <a:rPr lang="en-US" b="1" dirty="0">
                <a:latin typeface="Montserrat" panose="00000500000000000000" pitchFamily="2" charset="0"/>
              </a:rPr>
              <a:t>5- Versatility</a:t>
            </a:r>
          </a:p>
        </p:txBody>
      </p:sp>
      <p:sp>
        <p:nvSpPr>
          <p:cNvPr id="388" name="Description">
            <a:extLst>
              <a:ext uri="{FF2B5EF4-FFF2-40B4-BE49-F238E27FC236}">
                <a16:creationId xmlns:a16="http://schemas.microsoft.com/office/drawing/2014/main" id="{4B2AB651-FB0C-467D-E5F7-58DE827D57F9}"/>
              </a:ext>
            </a:extLst>
          </p:cNvPr>
          <p:cNvSpPr txBox="1"/>
          <p:nvPr/>
        </p:nvSpPr>
        <p:spPr>
          <a:xfrm>
            <a:off x="4927778" y="5280096"/>
            <a:ext cx="3810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Challenges</a:t>
            </a:r>
          </a:p>
          <a:p>
            <a:r>
              <a:rPr lang="en-US" sz="1500" b="1" dirty="0">
                <a:latin typeface="Montserrat" panose="00000500000000000000" pitchFamily="2" charset="0"/>
              </a:rPr>
              <a:t>1- Complexity</a:t>
            </a:r>
          </a:p>
          <a:p>
            <a:r>
              <a:rPr lang="en-US" sz="1500" b="1" dirty="0">
                <a:latin typeface="Montserrat" panose="00000500000000000000" pitchFamily="2" charset="0"/>
              </a:rPr>
              <a:t>2- Achieving high sensitivity and selectivity</a:t>
            </a:r>
          </a:p>
          <a:p>
            <a:r>
              <a:rPr lang="en-US" sz="1500" b="1" dirty="0">
                <a:latin typeface="Montserrat" panose="00000500000000000000" pitchFamily="2" charset="0"/>
              </a:rPr>
              <a:t>3- Interference</a:t>
            </a:r>
          </a:p>
        </p:txBody>
      </p:sp>
      <p:sp>
        <p:nvSpPr>
          <p:cNvPr id="389" name="Description">
            <a:extLst>
              <a:ext uri="{FF2B5EF4-FFF2-40B4-BE49-F238E27FC236}">
                <a16:creationId xmlns:a16="http://schemas.microsoft.com/office/drawing/2014/main" id="{C1EFB073-D83B-97E8-3567-5C7EB727D7D9}"/>
              </a:ext>
            </a:extLst>
          </p:cNvPr>
          <p:cNvSpPr txBox="1"/>
          <p:nvPr/>
        </p:nvSpPr>
        <p:spPr>
          <a:xfrm>
            <a:off x="8771961" y="1774765"/>
            <a:ext cx="193898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 panose="00000500000000000000" pitchFamily="2" charset="0"/>
              </a:rPr>
              <a:t>Types</a:t>
            </a:r>
          </a:p>
          <a:p>
            <a:endParaRPr lang="en-US" sz="1500" b="1" dirty="0">
              <a:latin typeface="Montserrat" panose="00000500000000000000" pitchFamily="2" charset="0"/>
            </a:endParaRPr>
          </a:p>
          <a:p>
            <a:r>
              <a:rPr lang="en-US" sz="1500" b="1" dirty="0">
                <a:latin typeface="Montserrat" panose="00000500000000000000" pitchFamily="2" charset="0"/>
              </a:rPr>
              <a:t>1- Surface Plasmon Resonance (SPR) sensors</a:t>
            </a:r>
          </a:p>
          <a:p>
            <a:r>
              <a:rPr lang="en-US" sz="1500" b="1" dirty="0">
                <a:latin typeface="Montserrat" panose="00000500000000000000" pitchFamily="2" charset="0"/>
              </a:rPr>
              <a:t>2- Fluorescence-based sensors</a:t>
            </a:r>
          </a:p>
          <a:p>
            <a:r>
              <a:rPr lang="en-US" sz="1500" b="1" dirty="0">
                <a:latin typeface="Montserrat" panose="00000500000000000000" pitchFamily="2" charset="0"/>
              </a:rPr>
              <a:t>3- Colorimetric sensors </a:t>
            </a:r>
          </a:p>
          <a:p>
            <a:r>
              <a:rPr lang="en-US" sz="1500" b="1" dirty="0">
                <a:latin typeface="Montserrat" panose="00000500000000000000" pitchFamily="2" charset="0"/>
              </a:rPr>
              <a:t>4- Surface Raman Enhances Spectroscopy sensors</a:t>
            </a:r>
          </a:p>
        </p:txBody>
      </p:sp>
    </p:spTree>
    <p:extLst>
      <p:ext uri="{BB962C8B-B14F-4D97-AF65-F5344CB8AC3E}">
        <p14:creationId xmlns:p14="http://schemas.microsoft.com/office/powerpoint/2010/main" val="285243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28E62AC2-EB2B-8E4B-98CF-34DCBFFD36D7}"/>
              </a:ext>
            </a:extLst>
          </p:cNvPr>
          <p:cNvSpPr/>
          <p:nvPr/>
        </p:nvSpPr>
        <p:spPr>
          <a:xfrm>
            <a:off x="7914421" y="4121320"/>
            <a:ext cx="2810988" cy="232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210FE3-D46C-B5D2-8BE4-7226C79D0573}"/>
              </a:ext>
            </a:extLst>
          </p:cNvPr>
          <p:cNvSpPr/>
          <p:nvPr/>
        </p:nvSpPr>
        <p:spPr>
          <a:xfrm>
            <a:off x="5217262" y="2077293"/>
            <a:ext cx="2626712" cy="1972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A5DBD05-1322-ADBB-E3BE-359AAD6221AD}"/>
              </a:ext>
            </a:extLst>
          </p:cNvPr>
          <p:cNvSpPr/>
          <p:nvPr/>
        </p:nvSpPr>
        <p:spPr>
          <a:xfrm>
            <a:off x="2692338" y="4106475"/>
            <a:ext cx="2682960" cy="2341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33624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75561" y="-19836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521890" y="-18537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823014" y="-34150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0037212" y="6468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0374544" y="6468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0675852" y="13988"/>
            <a:ext cx="12281123" cy="6858000"/>
            <a:chOff x="11207" y="0"/>
            <a:chExt cx="12281123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81123" cy="6858000"/>
              <a:chOff x="11207" y="0"/>
              <a:chExt cx="12281123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61896" y="3130744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12163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13988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F447BC4-6224-5235-BD1B-7414392062EE}"/>
              </a:ext>
            </a:extLst>
          </p:cNvPr>
          <p:cNvGrpSpPr/>
          <p:nvPr/>
        </p:nvGrpSpPr>
        <p:grpSpPr>
          <a:xfrm>
            <a:off x="2749730" y="2765536"/>
            <a:ext cx="2520000" cy="1385313"/>
            <a:chOff x="2736745" y="2736007"/>
            <a:chExt cx="2520000" cy="138531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71C63A-3260-3504-F48B-F9BDF94FD431}"/>
                </a:ext>
              </a:extLst>
            </p:cNvPr>
            <p:cNvSpPr/>
            <p:nvPr/>
          </p:nvSpPr>
          <p:spPr>
            <a:xfrm>
              <a:off x="2736745" y="2736007"/>
              <a:ext cx="2520000" cy="1270754"/>
            </a:xfrm>
            <a:custGeom>
              <a:avLst/>
              <a:gdLst>
                <a:gd name="connsiteX0" fmla="*/ 1260000 w 2520000"/>
                <a:gd name="connsiteY0" fmla="*/ 0 h 1270754"/>
                <a:gd name="connsiteX1" fmla="*/ 2520000 w 2520000"/>
                <a:gd name="connsiteY1" fmla="*/ 1260000 h 1270754"/>
                <a:gd name="connsiteX2" fmla="*/ 2519457 w 2520000"/>
                <a:gd name="connsiteY2" fmla="*/ 1270754 h 1270754"/>
                <a:gd name="connsiteX3" fmla="*/ 543 w 2520000"/>
                <a:gd name="connsiteY3" fmla="*/ 1270754 h 1270754"/>
                <a:gd name="connsiteX4" fmla="*/ 0 w 2520000"/>
                <a:gd name="connsiteY4" fmla="*/ 1260000 h 1270754"/>
                <a:gd name="connsiteX5" fmla="*/ 1260000 w 2520000"/>
                <a:gd name="connsiteY5" fmla="*/ 0 h 127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000" h="1270754">
                  <a:moveTo>
                    <a:pt x="1260000" y="0"/>
                  </a:moveTo>
                  <a:cubicBezTo>
                    <a:pt x="1955879" y="0"/>
                    <a:pt x="2520000" y="564121"/>
                    <a:pt x="2520000" y="1260000"/>
                  </a:cubicBezTo>
                  <a:lnTo>
                    <a:pt x="2519457" y="1270754"/>
                  </a:lnTo>
                  <a:lnTo>
                    <a:pt x="543" y="1270754"/>
                  </a:lnTo>
                  <a:lnTo>
                    <a:pt x="0" y="1260000"/>
                  </a:lnTo>
                  <a:cubicBezTo>
                    <a:pt x="0" y="564121"/>
                    <a:pt x="564121" y="0"/>
                    <a:pt x="1260000" y="0"/>
                  </a:cubicBezTo>
                  <a:close/>
                </a:path>
              </a:pathLst>
            </a:custGeom>
            <a:solidFill>
              <a:srgbClr val="E4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E34C01-6603-E973-C9A5-382D7EA44207}"/>
                </a:ext>
              </a:extLst>
            </p:cNvPr>
            <p:cNvSpPr txBox="1"/>
            <p:nvPr/>
          </p:nvSpPr>
          <p:spPr>
            <a:xfrm>
              <a:off x="2841195" y="2797881"/>
              <a:ext cx="22987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>
                  <a:latin typeface="Tw Cen MT" panose="020B0602020104020603" pitchFamily="34" charset="0"/>
                </a:rPr>
                <a:t>SPR </a:t>
              </a:r>
            </a:p>
            <a:p>
              <a:pPr algn="ctr"/>
              <a:r>
                <a:rPr lang="en-IE" sz="2400" b="1" dirty="0"/>
                <a:t>Surface Plasmon Resonance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6E98D0C-B8CC-E9CC-AFD5-993AA09A9D93}"/>
              </a:ext>
            </a:extLst>
          </p:cNvPr>
          <p:cNvGrpSpPr/>
          <p:nvPr/>
        </p:nvGrpSpPr>
        <p:grpSpPr>
          <a:xfrm>
            <a:off x="5300928" y="3883936"/>
            <a:ext cx="2520000" cy="1692771"/>
            <a:chOff x="5300928" y="3883936"/>
            <a:chExt cx="2520000" cy="16927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C987BB-E8BA-B3E0-2BC1-B852CB8AC645}"/>
                </a:ext>
              </a:extLst>
            </p:cNvPr>
            <p:cNvSpPr/>
            <p:nvPr/>
          </p:nvSpPr>
          <p:spPr>
            <a:xfrm rot="10800000">
              <a:off x="5300928" y="4028795"/>
              <a:ext cx="2520000" cy="1270754"/>
            </a:xfrm>
            <a:custGeom>
              <a:avLst/>
              <a:gdLst>
                <a:gd name="connsiteX0" fmla="*/ 1260000 w 2520000"/>
                <a:gd name="connsiteY0" fmla="*/ 0 h 1270754"/>
                <a:gd name="connsiteX1" fmla="*/ 2520000 w 2520000"/>
                <a:gd name="connsiteY1" fmla="*/ 1260000 h 1270754"/>
                <a:gd name="connsiteX2" fmla="*/ 2519457 w 2520000"/>
                <a:gd name="connsiteY2" fmla="*/ 1270754 h 1270754"/>
                <a:gd name="connsiteX3" fmla="*/ 543 w 2520000"/>
                <a:gd name="connsiteY3" fmla="*/ 1270754 h 1270754"/>
                <a:gd name="connsiteX4" fmla="*/ 0 w 2520000"/>
                <a:gd name="connsiteY4" fmla="*/ 1260000 h 1270754"/>
                <a:gd name="connsiteX5" fmla="*/ 1260000 w 2520000"/>
                <a:gd name="connsiteY5" fmla="*/ 0 h 127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000" h="1270754">
                  <a:moveTo>
                    <a:pt x="1260000" y="0"/>
                  </a:moveTo>
                  <a:cubicBezTo>
                    <a:pt x="1955879" y="0"/>
                    <a:pt x="2520000" y="564121"/>
                    <a:pt x="2520000" y="1260000"/>
                  </a:cubicBezTo>
                  <a:lnTo>
                    <a:pt x="2519457" y="1270754"/>
                  </a:lnTo>
                  <a:lnTo>
                    <a:pt x="543" y="1270754"/>
                  </a:lnTo>
                  <a:lnTo>
                    <a:pt x="0" y="1260000"/>
                  </a:lnTo>
                  <a:cubicBezTo>
                    <a:pt x="0" y="564121"/>
                    <a:pt x="564121" y="0"/>
                    <a:pt x="1260000" y="0"/>
                  </a:cubicBezTo>
                  <a:close/>
                </a:path>
              </a:pathLst>
            </a:custGeom>
            <a:solidFill>
              <a:srgbClr val="C8C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E05B0B-93D4-430D-8351-D07728329C34}"/>
                </a:ext>
              </a:extLst>
            </p:cNvPr>
            <p:cNvSpPr txBox="1"/>
            <p:nvPr/>
          </p:nvSpPr>
          <p:spPr>
            <a:xfrm>
              <a:off x="5475181" y="3883936"/>
              <a:ext cx="216033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3200" b="1" dirty="0">
                  <a:latin typeface="Tw Cen MT" panose="020B0602020104020603" pitchFamily="34" charset="0"/>
                </a:rPr>
                <a:t>EOT </a:t>
              </a:r>
            </a:p>
            <a:p>
              <a:pPr algn="ctr"/>
              <a:r>
                <a:rPr lang="en-IE" sz="2300" b="1" dirty="0"/>
                <a:t>Extraordinary Transmission </a:t>
              </a:r>
              <a:r>
                <a:rPr lang="en-IE" sz="2400" b="1" dirty="0"/>
                <a:t/>
              </a:r>
              <a:br>
                <a:rPr lang="en-IE" sz="2400" b="1" dirty="0"/>
              </a:br>
              <a:endParaRPr lang="en-IE" sz="2400" b="1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0CE20CC-DB5A-8D2A-CD32-B82D556ED5A7}"/>
              </a:ext>
            </a:extLst>
          </p:cNvPr>
          <p:cNvGrpSpPr/>
          <p:nvPr/>
        </p:nvGrpSpPr>
        <p:grpSpPr>
          <a:xfrm>
            <a:off x="7843974" y="2723352"/>
            <a:ext cx="2520000" cy="1366538"/>
            <a:chOff x="7843974" y="2723352"/>
            <a:chExt cx="2520000" cy="1366538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5415277-828B-CFD7-C28E-292EC3E46D48}"/>
                </a:ext>
              </a:extLst>
            </p:cNvPr>
            <p:cNvSpPr/>
            <p:nvPr/>
          </p:nvSpPr>
          <p:spPr>
            <a:xfrm>
              <a:off x="7843974" y="2723352"/>
              <a:ext cx="2520000" cy="1270754"/>
            </a:xfrm>
            <a:custGeom>
              <a:avLst/>
              <a:gdLst>
                <a:gd name="connsiteX0" fmla="*/ 1260000 w 2520000"/>
                <a:gd name="connsiteY0" fmla="*/ 0 h 1270754"/>
                <a:gd name="connsiteX1" fmla="*/ 2520000 w 2520000"/>
                <a:gd name="connsiteY1" fmla="*/ 1260000 h 1270754"/>
                <a:gd name="connsiteX2" fmla="*/ 2519457 w 2520000"/>
                <a:gd name="connsiteY2" fmla="*/ 1270754 h 1270754"/>
                <a:gd name="connsiteX3" fmla="*/ 543 w 2520000"/>
                <a:gd name="connsiteY3" fmla="*/ 1270754 h 1270754"/>
                <a:gd name="connsiteX4" fmla="*/ 0 w 2520000"/>
                <a:gd name="connsiteY4" fmla="*/ 1260000 h 1270754"/>
                <a:gd name="connsiteX5" fmla="*/ 1260000 w 2520000"/>
                <a:gd name="connsiteY5" fmla="*/ 0 h 127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000" h="1270754">
                  <a:moveTo>
                    <a:pt x="1260000" y="0"/>
                  </a:moveTo>
                  <a:cubicBezTo>
                    <a:pt x="1955879" y="0"/>
                    <a:pt x="2520000" y="564121"/>
                    <a:pt x="2520000" y="1260000"/>
                  </a:cubicBezTo>
                  <a:lnTo>
                    <a:pt x="2519457" y="1270754"/>
                  </a:lnTo>
                  <a:lnTo>
                    <a:pt x="543" y="1270754"/>
                  </a:lnTo>
                  <a:lnTo>
                    <a:pt x="0" y="1260000"/>
                  </a:lnTo>
                  <a:cubicBezTo>
                    <a:pt x="0" y="564121"/>
                    <a:pt x="564121" y="0"/>
                    <a:pt x="1260000" y="0"/>
                  </a:cubicBezTo>
                  <a:close/>
                </a:path>
              </a:pathLst>
            </a:cu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98FAF2-99D3-7B9E-E904-4971BC019863}"/>
                </a:ext>
              </a:extLst>
            </p:cNvPr>
            <p:cNvSpPr txBox="1"/>
            <p:nvPr/>
          </p:nvSpPr>
          <p:spPr>
            <a:xfrm>
              <a:off x="8217622" y="2889561"/>
              <a:ext cx="17203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2400" b="1" dirty="0"/>
                <a:t>Challenges </a:t>
              </a:r>
              <a:br>
                <a:rPr lang="en-IE" sz="2400" b="1" dirty="0"/>
              </a:br>
              <a:r>
                <a:rPr lang="en-IE" sz="2400" b="1" dirty="0"/>
                <a:t>&amp;</a:t>
              </a:r>
              <a:br>
                <a:rPr lang="en-IE" sz="2400" b="1" dirty="0"/>
              </a:br>
              <a:r>
                <a:rPr lang="en-IE" sz="2400" b="1" dirty="0"/>
                <a:t>Advantages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23D8597-87B6-EDAA-BE73-E10053CB09B2}"/>
              </a:ext>
            </a:extLst>
          </p:cNvPr>
          <p:cNvSpPr txBox="1"/>
          <p:nvPr/>
        </p:nvSpPr>
        <p:spPr>
          <a:xfrm>
            <a:off x="2749730" y="4063589"/>
            <a:ext cx="2663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w Cen MT" panose="020B0602020104020603" pitchFamily="34" charset="0"/>
              </a:rPr>
              <a:t>Light interacts with metal film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w Cen MT" panose="020B0602020104020603" pitchFamily="34" charset="0"/>
              </a:rPr>
              <a:t>Electromagnetic field generated.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w Cen MT" panose="020B0602020104020603" pitchFamily="34" charset="0"/>
              </a:rPr>
              <a:t>Field senses refractive index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w Cen MT" panose="020B0602020104020603" pitchFamily="34" charset="0"/>
              </a:rPr>
              <a:t>Indicates presence of analytes</a:t>
            </a:r>
            <a:endParaRPr lang="en-IE" b="1" dirty="0">
              <a:latin typeface="Tw Cen MT" panose="020B06020201040206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2BED442-84CD-3C4E-99CE-069F0B8FBF0E}"/>
              </a:ext>
            </a:extLst>
          </p:cNvPr>
          <p:cNvSpPr txBox="1"/>
          <p:nvPr/>
        </p:nvSpPr>
        <p:spPr>
          <a:xfrm>
            <a:off x="5106069" y="2077293"/>
            <a:ext cx="27417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w Cen MT" panose="020B0602020104020603" pitchFamily="34" charset="0"/>
              </a:rPr>
              <a:t>light passes through a subwavelength aperture or hole in a metal film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dirty="0">
                <a:effectLst/>
                <a:latin typeface="Tw Cen MT" panose="020B0602020104020603" pitchFamily="34" charset="0"/>
              </a:rPr>
              <a:t>causing plasmonic resonance that enhances transmission</a:t>
            </a:r>
            <a:endParaRPr lang="en-US" b="1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3F149BE-CD53-6241-89DE-DBD05A4A396D}"/>
              </a:ext>
            </a:extLst>
          </p:cNvPr>
          <p:cNvSpPr/>
          <p:nvPr/>
        </p:nvSpPr>
        <p:spPr>
          <a:xfrm>
            <a:off x="2666754" y="44358"/>
            <a:ext cx="3303805" cy="2038120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D0495D8-4689-CCCE-813C-484116F2F0CA}"/>
              </a:ext>
            </a:extLst>
          </p:cNvPr>
          <p:cNvSpPr/>
          <p:nvPr/>
        </p:nvSpPr>
        <p:spPr>
          <a:xfrm>
            <a:off x="6511973" y="42040"/>
            <a:ext cx="3303805" cy="2038120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17AABD-8D3C-B1BB-B096-5A162068305F}"/>
              </a:ext>
            </a:extLst>
          </p:cNvPr>
          <p:cNvSpPr txBox="1"/>
          <p:nvPr/>
        </p:nvSpPr>
        <p:spPr>
          <a:xfrm>
            <a:off x="7914421" y="4106475"/>
            <a:ext cx="2764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w Cen MT" panose="020B0602020104020603" pitchFamily="34" charset="0"/>
              </a:rPr>
              <a:t>precise control over the size and shape of the metal nanostructures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Tw Cen MT" panose="020B0602020104020603" pitchFamily="34" charset="0"/>
              </a:rPr>
              <a:t>minimizing non-specific binding and interference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sz="1800" b="1" dirty="0">
                <a:effectLst/>
                <a:latin typeface="Tw Cen MT" panose="020B0602020104020603" pitchFamily="34" charset="0"/>
                <a:ea typeface="Calibri" panose="020F0502020204030204" pitchFamily="34" charset="0"/>
              </a:rPr>
              <a:t>can be integrated with microfluidic devices </a:t>
            </a:r>
            <a:endParaRPr lang="en-IE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/>
      <p:bldP spid="68" grpId="1"/>
      <p:bldP spid="69" grpId="0"/>
      <p:bldP spid="69" grpId="1"/>
      <p:bldP spid="70" grpId="0" animBg="1"/>
      <p:bldP spid="70" grpId="1" animBg="1"/>
      <p:bldP spid="72" grpId="0" animBg="1"/>
      <p:bldP spid="72" grpId="1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33624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86578" y="-19836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521890" y="-18537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842566" y="-11543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181739" y="-15566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0374544" y="72570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0675852" y="58056"/>
            <a:ext cx="12292028" cy="6858000"/>
            <a:chOff x="11207" y="0"/>
            <a:chExt cx="12292028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92028" cy="6858000"/>
              <a:chOff x="11207" y="0"/>
              <a:chExt cx="12292028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72801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67248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58056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B238C0-3CFA-727E-F5D6-438099F1C2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57" y="72570"/>
            <a:ext cx="1706815" cy="1315087"/>
          </a:xfrm>
          <a:prstGeom prst="rect">
            <a:avLst/>
          </a:prstGeom>
        </p:spPr>
      </p:pic>
      <p:pic>
        <p:nvPicPr>
          <p:cNvPr id="77" name="Picture 76" descr="A picture containing text&#10;&#10;Description automatically generated">
            <a:extLst>
              <a:ext uri="{FF2B5EF4-FFF2-40B4-BE49-F238E27FC236}">
                <a16:creationId xmlns:a16="http://schemas.microsoft.com/office/drawing/2014/main" id="{6B96D2C0-CE8D-8E7E-FC20-764C09A93CD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16" y="1505322"/>
            <a:ext cx="2160000" cy="2201698"/>
          </a:xfrm>
          <a:prstGeom prst="rect">
            <a:avLst/>
          </a:prstGeom>
        </p:spPr>
      </p:pic>
      <p:pic>
        <p:nvPicPr>
          <p:cNvPr id="79" name="Picture 78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89F2DF23-3290-FB22-B8C4-55B8D97BAC0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61" y="1502809"/>
            <a:ext cx="2161473" cy="2203200"/>
          </a:xfrm>
          <a:prstGeom prst="rect">
            <a:avLst/>
          </a:prstGeom>
        </p:spPr>
      </p:pic>
      <p:pic>
        <p:nvPicPr>
          <p:cNvPr id="85" name="Picture 84" descr="A picture containing text&#10;&#10;Description automatically generated">
            <a:extLst>
              <a:ext uri="{FF2B5EF4-FFF2-40B4-BE49-F238E27FC236}">
                <a16:creationId xmlns:a16="http://schemas.microsoft.com/office/drawing/2014/main" id="{D559DF26-EEE5-252B-9A9A-18C4F123581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18" y="1512001"/>
            <a:ext cx="2161473" cy="2203200"/>
          </a:xfrm>
          <a:prstGeom prst="rect">
            <a:avLst/>
          </a:prstGeom>
        </p:spPr>
      </p:pic>
      <p:pic>
        <p:nvPicPr>
          <p:cNvPr id="87" name="Picture 86" descr="A picture containing text&#10;&#10;Description automatically generated">
            <a:extLst>
              <a:ext uri="{FF2B5EF4-FFF2-40B4-BE49-F238E27FC236}">
                <a16:creationId xmlns:a16="http://schemas.microsoft.com/office/drawing/2014/main" id="{198F7853-4E24-81F1-B665-2A63C5C5900F}"/>
              </a:ext>
            </a:extLst>
          </p:cNvPr>
          <p:cNvPicPr>
            <a:picLocks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16" y="4185111"/>
            <a:ext cx="2160000" cy="2203200"/>
          </a:xfrm>
          <a:prstGeom prst="rect">
            <a:avLst/>
          </a:prstGeom>
        </p:spPr>
      </p:pic>
      <p:pic>
        <p:nvPicPr>
          <p:cNvPr id="89" name="Picture 88" descr="A picture containing text, star, outdoor object&#10;&#10;Description automatically generated">
            <a:extLst>
              <a:ext uri="{FF2B5EF4-FFF2-40B4-BE49-F238E27FC236}">
                <a16:creationId xmlns:a16="http://schemas.microsoft.com/office/drawing/2014/main" id="{99DCDC18-C24D-B3A4-2F33-683BDD7A866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92" y="4185111"/>
            <a:ext cx="2161473" cy="2203200"/>
          </a:xfrm>
          <a:prstGeom prst="rect">
            <a:avLst/>
          </a:prstGeom>
        </p:spPr>
      </p:pic>
      <p:pic>
        <p:nvPicPr>
          <p:cNvPr id="91" name="Picture 90" descr="Qr code&#10;&#10;Description automatically generated">
            <a:extLst>
              <a:ext uri="{FF2B5EF4-FFF2-40B4-BE49-F238E27FC236}">
                <a16:creationId xmlns:a16="http://schemas.microsoft.com/office/drawing/2014/main" id="{C1D1C4CA-A24A-C882-2A09-27C1C5071D39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06" y="4185111"/>
            <a:ext cx="2161473" cy="2203200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A08E05E-9BA9-36A1-7F25-5E29EA3C3E8B}"/>
              </a:ext>
            </a:extLst>
          </p:cNvPr>
          <p:cNvSpPr/>
          <p:nvPr/>
        </p:nvSpPr>
        <p:spPr>
          <a:xfrm>
            <a:off x="2231911" y="3778579"/>
            <a:ext cx="2084503" cy="341906"/>
          </a:xfrm>
          <a:prstGeom prst="roundRect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Anti-Ferritin 20ug/ml+ Ferritin100Pg/ml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5FB97D5-9DC3-B781-8672-88E8BFD505EB}"/>
              </a:ext>
            </a:extLst>
          </p:cNvPr>
          <p:cNvSpPr txBox="1"/>
          <p:nvPr/>
        </p:nvSpPr>
        <p:spPr>
          <a:xfrm>
            <a:off x="35780" y="29936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67C71A5-2A3C-AE44-2F33-9A124B2B846C}"/>
              </a:ext>
            </a:extLst>
          </p:cNvPr>
          <p:cNvSpPr txBox="1"/>
          <p:nvPr/>
        </p:nvSpPr>
        <p:spPr>
          <a:xfrm>
            <a:off x="35780" y="29936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E14BC3A-D46D-FEF7-F870-66F2F9ABBED8}"/>
              </a:ext>
            </a:extLst>
          </p:cNvPr>
          <p:cNvSpPr/>
          <p:nvPr/>
        </p:nvSpPr>
        <p:spPr>
          <a:xfrm>
            <a:off x="2208482" y="6472552"/>
            <a:ext cx="2084503" cy="341906"/>
          </a:xfrm>
          <a:prstGeom prst="roundRect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Anti-Ferritin 20ug/ml+ Ferritin1ug/ml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612FABA-CFB8-74F1-ED0A-3E1176FAC1F7}"/>
              </a:ext>
            </a:extLst>
          </p:cNvPr>
          <p:cNvSpPr/>
          <p:nvPr/>
        </p:nvSpPr>
        <p:spPr>
          <a:xfrm>
            <a:off x="4800656" y="6472552"/>
            <a:ext cx="2084503" cy="341906"/>
          </a:xfrm>
          <a:prstGeom prst="roundRect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Anti-Ferritin 20ug/ml+ Ferritin2ug/ml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04D96F9-65C0-4A67-168D-348851AEBFFA}"/>
              </a:ext>
            </a:extLst>
          </p:cNvPr>
          <p:cNvSpPr/>
          <p:nvPr/>
        </p:nvSpPr>
        <p:spPr>
          <a:xfrm>
            <a:off x="7375034" y="3767177"/>
            <a:ext cx="2084503" cy="341906"/>
          </a:xfrm>
          <a:prstGeom prst="roundRect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Anti-Ferritin 20ug/ml+ Ferritin100ng/ml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0DA3341-5D1C-D220-2537-6D338BA94365}"/>
              </a:ext>
            </a:extLst>
          </p:cNvPr>
          <p:cNvSpPr/>
          <p:nvPr/>
        </p:nvSpPr>
        <p:spPr>
          <a:xfrm>
            <a:off x="4797903" y="3780036"/>
            <a:ext cx="2084503" cy="341906"/>
          </a:xfrm>
          <a:prstGeom prst="roundRect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Anti-Ferritin 20ug/ml+ Ferritin10ng/ml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85B656C-1E5F-962B-B56D-34CA2AB702F2}"/>
              </a:ext>
            </a:extLst>
          </p:cNvPr>
          <p:cNvSpPr/>
          <p:nvPr/>
        </p:nvSpPr>
        <p:spPr>
          <a:xfrm>
            <a:off x="7338339" y="6472552"/>
            <a:ext cx="2084503" cy="341906"/>
          </a:xfrm>
          <a:prstGeom prst="roundRect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Anti-Ferritin 20ug/ml+ Ferritin6ug/ml</a:t>
            </a:r>
          </a:p>
        </p:txBody>
      </p:sp>
    </p:spTree>
    <p:extLst>
      <p:ext uri="{BB962C8B-B14F-4D97-AF65-F5344CB8AC3E}">
        <p14:creationId xmlns:p14="http://schemas.microsoft.com/office/powerpoint/2010/main" val="149292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33624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75561" y="-19836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521890" y="-29554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842566" y="-22560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181739" y="-26583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475012" y="-15566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0598733" y="-19063"/>
            <a:ext cx="12225926" cy="6858000"/>
            <a:chOff x="11207" y="0"/>
            <a:chExt cx="12225926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-20888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-8046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68EE60-F639-BB07-8840-0F1BAF83BE6B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989873" y="1067709"/>
            <a:ext cx="3600000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EAE9F4-F103-46DD-0E74-BC2A25533FC1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691895" y="1067709"/>
            <a:ext cx="3600000" cy="28800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773A169-D19E-FE2D-7166-DAB7D4250420}"/>
              </a:ext>
            </a:extLst>
          </p:cNvPr>
          <p:cNvSpPr txBox="1"/>
          <p:nvPr/>
        </p:nvSpPr>
        <p:spPr>
          <a:xfrm>
            <a:off x="2336800" y="202906"/>
            <a:ext cx="695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Ansys (</a:t>
            </a:r>
            <a:r>
              <a:rPr lang="en-IE" b="1" dirty="0" err="1"/>
              <a:t>Lumerical</a:t>
            </a:r>
            <a:r>
              <a:rPr lang="en-IE" b="1" dirty="0"/>
              <a:t>), </a:t>
            </a:r>
            <a:r>
              <a:rPr lang="en-IE" b="1" i="0" dirty="0">
                <a:solidFill>
                  <a:srgbClr val="202124"/>
                </a:solidFill>
                <a:effectLst/>
                <a:latin typeface="Google Sans"/>
              </a:rPr>
              <a:t>Finite-Difference Time-Domain</a:t>
            </a:r>
            <a:r>
              <a:rPr lang="en-IE" b="1" dirty="0"/>
              <a:t> (FDTD) simulations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988BF0D-97EB-304A-CA4A-0F81F2B149D3}"/>
              </a:ext>
            </a:extLst>
          </p:cNvPr>
          <p:cNvPicPr>
            <a:picLocks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9" y="4334236"/>
            <a:ext cx="3600000" cy="2412000"/>
          </a:xfrm>
          <a:prstGeom prst="rect">
            <a:avLst/>
          </a:prstGeom>
        </p:spPr>
      </p:pic>
      <p:pic>
        <p:nvPicPr>
          <p:cNvPr id="10" name="Picture 9" descr="Chart, diagram&#10;&#10;Description automatically generated">
            <a:extLst>
              <a:ext uri="{FF2B5EF4-FFF2-40B4-BE49-F238E27FC236}">
                <a16:creationId xmlns:a16="http://schemas.microsoft.com/office/drawing/2014/main" id="{11BC1C12-39C2-B6C1-993F-FA9006C621F4}"/>
              </a:ext>
            </a:extLst>
          </p:cNvPr>
          <p:cNvPicPr>
            <a:picLocks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49" y="4334236"/>
            <a:ext cx="360000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11590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75561" y="2198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521890" y="14514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842566" y="21508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3E4FF2-3720-A353-51B3-104E428A052C}"/>
              </a:ext>
            </a:extLst>
          </p:cNvPr>
          <p:cNvGrpSpPr/>
          <p:nvPr/>
        </p:nvGrpSpPr>
        <p:grpSpPr>
          <a:xfrm>
            <a:off x="-1193637" y="29601"/>
            <a:ext cx="12225926" cy="6858000"/>
            <a:chOff x="11207" y="0"/>
            <a:chExt cx="12225926" cy="68580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E81B075-8550-9EEF-8D2A-89E0EE8E0AC7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E20E545-7383-AF55-81CE-92123BBC5A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74137C-8B20-83A5-899B-96DD1777D9DA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8E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8E9B46-ACF2-0F6C-5EDB-232F3C333BF3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Pathway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3" name="Picture 3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F165580-15C5-31D3-54FF-E7381839A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556317" y="17485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904671" y="28502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2232328" y="33624"/>
            <a:ext cx="12225926" cy="6858000"/>
            <a:chOff x="11207" y="0"/>
            <a:chExt cx="12225926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10946071" y="34197"/>
            <a:ext cx="12240441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36022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7734E7-596C-70E6-1B13-779EAF876B38}"/>
              </a:ext>
            </a:extLst>
          </p:cNvPr>
          <p:cNvGrpSpPr/>
          <p:nvPr/>
        </p:nvGrpSpPr>
        <p:grpSpPr>
          <a:xfrm>
            <a:off x="4296774" y="67248"/>
            <a:ext cx="2352504" cy="1376330"/>
            <a:chOff x="1865441" y="2646593"/>
            <a:chExt cx="2605716" cy="1558324"/>
          </a:xfrm>
        </p:grpSpPr>
        <p:sp>
          <p:nvSpPr>
            <p:cNvPr id="3" name="Cube 2">
              <a:extLst>
                <a:ext uri="{FF2B5EF4-FFF2-40B4-BE49-F238E27FC236}">
                  <a16:creationId xmlns:a16="http://schemas.microsoft.com/office/drawing/2014/main" id="{55A2FB5B-7781-83C6-BB44-AE7BA6444AC6}"/>
                </a:ext>
              </a:extLst>
            </p:cNvPr>
            <p:cNvSpPr/>
            <p:nvPr/>
          </p:nvSpPr>
          <p:spPr>
            <a:xfrm>
              <a:off x="1865441" y="2952315"/>
              <a:ext cx="2602251" cy="1252602"/>
            </a:xfrm>
            <a:prstGeom prst="cube">
              <a:avLst>
                <a:gd name="adj" fmla="val 7533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2327E60C-7A1B-3D29-FF94-5FF5E7233D73}"/>
                </a:ext>
              </a:extLst>
            </p:cNvPr>
            <p:cNvSpPr/>
            <p:nvPr/>
          </p:nvSpPr>
          <p:spPr>
            <a:xfrm>
              <a:off x="1868906" y="2646593"/>
              <a:ext cx="2602251" cy="1252602"/>
            </a:xfrm>
            <a:prstGeom prst="cube">
              <a:avLst>
                <a:gd name="adj" fmla="val 7533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5FC2337-0399-13BE-8E67-6A83F79C66C2}"/>
                </a:ext>
              </a:extLst>
            </p:cNvPr>
            <p:cNvSpPr/>
            <p:nvPr/>
          </p:nvSpPr>
          <p:spPr>
            <a:xfrm>
              <a:off x="2390429" y="3299468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B0DCB2D-0DDA-1437-AD1A-BAF4C744E360}"/>
                </a:ext>
              </a:extLst>
            </p:cNvPr>
            <p:cNvSpPr/>
            <p:nvPr/>
          </p:nvSpPr>
          <p:spPr>
            <a:xfrm>
              <a:off x="2870638" y="3310545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A5FCF4C-8E05-F41D-4D29-3ABA058C77C4}"/>
                </a:ext>
              </a:extLst>
            </p:cNvPr>
            <p:cNvSpPr/>
            <p:nvPr/>
          </p:nvSpPr>
          <p:spPr>
            <a:xfrm>
              <a:off x="3286570" y="3327690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4976F11-D659-1EF8-B844-82B08613E641}"/>
                </a:ext>
              </a:extLst>
            </p:cNvPr>
            <p:cNvSpPr/>
            <p:nvPr/>
          </p:nvSpPr>
          <p:spPr>
            <a:xfrm>
              <a:off x="2575907" y="3025725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E997515-316B-C95A-C8F2-C11B80684BBC}"/>
                </a:ext>
              </a:extLst>
            </p:cNvPr>
            <p:cNvSpPr/>
            <p:nvPr/>
          </p:nvSpPr>
          <p:spPr>
            <a:xfrm>
              <a:off x="2804691" y="2774188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FEA2B7D-AF72-1102-338A-34D1C860F1C1}"/>
                </a:ext>
              </a:extLst>
            </p:cNvPr>
            <p:cNvSpPr/>
            <p:nvPr/>
          </p:nvSpPr>
          <p:spPr>
            <a:xfrm>
              <a:off x="3013252" y="3039011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C5224A4-8498-6395-C59F-A41FDB703BE2}"/>
                </a:ext>
              </a:extLst>
            </p:cNvPr>
            <p:cNvSpPr/>
            <p:nvPr/>
          </p:nvSpPr>
          <p:spPr>
            <a:xfrm>
              <a:off x="3450597" y="3054738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EBE726F-D6B1-12AD-BE9B-749796C8D5C6}"/>
                </a:ext>
              </a:extLst>
            </p:cNvPr>
            <p:cNvSpPr/>
            <p:nvPr/>
          </p:nvSpPr>
          <p:spPr>
            <a:xfrm>
              <a:off x="3218229" y="2774188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65A185B-B996-DD64-4F9B-882DEA3293E6}"/>
                </a:ext>
              </a:extLst>
            </p:cNvPr>
            <p:cNvSpPr/>
            <p:nvPr/>
          </p:nvSpPr>
          <p:spPr>
            <a:xfrm>
              <a:off x="3655575" y="2774188"/>
              <a:ext cx="233339" cy="1239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92" name="Picture 9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0D3A3F5-93D1-79D7-5910-CDE6C7DE55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2" y="1486230"/>
            <a:ext cx="2378877" cy="2261021"/>
          </a:xfrm>
          <a:prstGeom prst="rect">
            <a:avLst/>
          </a:prstGeom>
        </p:spPr>
      </p:pic>
      <p:pic>
        <p:nvPicPr>
          <p:cNvPr id="94" name="Picture 93" descr="Surface chart&#10;&#10;Description automatically generated with low confidence">
            <a:extLst>
              <a:ext uri="{FF2B5EF4-FFF2-40B4-BE49-F238E27FC236}">
                <a16:creationId xmlns:a16="http://schemas.microsoft.com/office/drawing/2014/main" id="{4BF76321-93EA-DDA8-FA6E-595DFF603667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16" y="1494582"/>
            <a:ext cx="2379600" cy="2260800"/>
          </a:xfrm>
          <a:prstGeom prst="rect">
            <a:avLst/>
          </a:prstGeom>
        </p:spPr>
      </p:pic>
      <p:pic>
        <p:nvPicPr>
          <p:cNvPr id="96" name="Picture 95" descr="Background pattern&#10;&#10;Description automatically generated">
            <a:extLst>
              <a:ext uri="{FF2B5EF4-FFF2-40B4-BE49-F238E27FC236}">
                <a16:creationId xmlns:a16="http://schemas.microsoft.com/office/drawing/2014/main" id="{46B3F671-E8F3-4FD3-4170-43296370FCF0}"/>
              </a:ext>
            </a:extLst>
          </p:cNvPr>
          <p:cNvPicPr>
            <a:picLocks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2" y="4213142"/>
            <a:ext cx="2379600" cy="2260800"/>
          </a:xfrm>
          <a:prstGeom prst="rect">
            <a:avLst/>
          </a:prstGeom>
        </p:spPr>
      </p:pic>
      <p:pic>
        <p:nvPicPr>
          <p:cNvPr id="100" name="Picture 99" descr="Diagram&#10;&#10;Description automatically generated">
            <a:extLst>
              <a:ext uri="{FF2B5EF4-FFF2-40B4-BE49-F238E27FC236}">
                <a16:creationId xmlns:a16="http://schemas.microsoft.com/office/drawing/2014/main" id="{39982851-2119-E9FF-7D62-2518BAF43550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88" y="4204468"/>
            <a:ext cx="2379600" cy="2260800"/>
          </a:xfrm>
          <a:prstGeom prst="rect">
            <a:avLst/>
          </a:prstGeom>
        </p:spPr>
      </p:pic>
      <p:pic>
        <p:nvPicPr>
          <p:cNvPr id="102" name="Picture 101" descr="A picture containing text, hot, indoor, dog&#10;&#10;Description automatically generated">
            <a:extLst>
              <a:ext uri="{FF2B5EF4-FFF2-40B4-BE49-F238E27FC236}">
                <a16:creationId xmlns:a16="http://schemas.microsoft.com/office/drawing/2014/main" id="{5B2C748D-80C2-C3B7-5808-50AB987A8AEC}"/>
              </a:ext>
            </a:extLst>
          </p:cNvPr>
          <p:cNvPicPr>
            <a:picLocks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53" y="4213142"/>
            <a:ext cx="2379600" cy="2261021"/>
          </a:xfrm>
          <a:prstGeom prst="rect">
            <a:avLst/>
          </a:prstGeom>
        </p:spPr>
      </p:pic>
      <p:pic>
        <p:nvPicPr>
          <p:cNvPr id="104" name="Picture 103" descr="A picture containing text, indoor, cooked&#10;&#10;Description automatically generated">
            <a:extLst>
              <a:ext uri="{FF2B5EF4-FFF2-40B4-BE49-F238E27FC236}">
                <a16:creationId xmlns:a16="http://schemas.microsoft.com/office/drawing/2014/main" id="{0F51662D-9B81-E5B4-225F-3129194A232A}"/>
              </a:ext>
            </a:extLst>
          </p:cNvPr>
          <p:cNvPicPr>
            <a:picLocks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20" y="1514347"/>
            <a:ext cx="2379600" cy="2260800"/>
          </a:xfrm>
          <a:prstGeom prst="rect">
            <a:avLst/>
          </a:prstGeom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DA9B627-978D-F8C0-C0AD-0DBEE4A9CD03}"/>
              </a:ext>
            </a:extLst>
          </p:cNvPr>
          <p:cNvSpPr/>
          <p:nvPr/>
        </p:nvSpPr>
        <p:spPr>
          <a:xfrm>
            <a:off x="1486963" y="3800491"/>
            <a:ext cx="2084503" cy="341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Nanohole arrays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076DB39B-B3F1-C600-2344-47C5A42C64B2}"/>
              </a:ext>
            </a:extLst>
          </p:cNvPr>
          <p:cNvSpPr/>
          <p:nvPr/>
        </p:nvSpPr>
        <p:spPr>
          <a:xfrm>
            <a:off x="4180122" y="3827637"/>
            <a:ext cx="2084503" cy="341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Nanohole arrays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C0681A2-E043-0177-1F97-EF4B1B3D7A37}"/>
              </a:ext>
            </a:extLst>
          </p:cNvPr>
          <p:cNvSpPr/>
          <p:nvPr/>
        </p:nvSpPr>
        <p:spPr>
          <a:xfrm>
            <a:off x="6787444" y="3820757"/>
            <a:ext cx="2084503" cy="341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Nano slits, first exposure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5C544CE-0544-546D-D536-B6463D80F9F2}"/>
              </a:ext>
            </a:extLst>
          </p:cNvPr>
          <p:cNvSpPr/>
          <p:nvPr/>
        </p:nvSpPr>
        <p:spPr>
          <a:xfrm>
            <a:off x="6812968" y="6545373"/>
            <a:ext cx="2084503" cy="341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Nano slits, fifth exposure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F917492C-CCA5-FDB2-F80E-9A65556CCC00}"/>
              </a:ext>
            </a:extLst>
          </p:cNvPr>
          <p:cNvSpPr/>
          <p:nvPr/>
        </p:nvSpPr>
        <p:spPr>
          <a:xfrm>
            <a:off x="4199975" y="6500522"/>
            <a:ext cx="2084503" cy="341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Hexagonal Nanopillars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0ACAA21D-9609-2ACD-560F-60A002070566}"/>
              </a:ext>
            </a:extLst>
          </p:cNvPr>
          <p:cNvSpPr/>
          <p:nvPr/>
        </p:nvSpPr>
        <p:spPr>
          <a:xfrm>
            <a:off x="1486962" y="6500522"/>
            <a:ext cx="2084503" cy="3419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Hexagonal Nanopillars, 3D</a:t>
            </a:r>
          </a:p>
        </p:txBody>
      </p:sp>
    </p:spTree>
    <p:extLst>
      <p:ext uri="{BB962C8B-B14F-4D97-AF65-F5344CB8AC3E}">
        <p14:creationId xmlns:p14="http://schemas.microsoft.com/office/powerpoint/2010/main" val="315850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9D410FD-9E71-909E-9BB9-9314E947B3E8}"/>
              </a:ext>
            </a:extLst>
          </p:cNvPr>
          <p:cNvGrpSpPr/>
          <p:nvPr/>
        </p:nvGrpSpPr>
        <p:grpSpPr>
          <a:xfrm>
            <a:off x="14514" y="-11590"/>
            <a:ext cx="12269469" cy="6858000"/>
            <a:chOff x="11207" y="0"/>
            <a:chExt cx="12269469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D3F090-3623-5F31-FE61-35FC56C6A93D}"/>
                </a:ext>
              </a:extLst>
            </p:cNvPr>
            <p:cNvSpPr/>
            <p:nvPr/>
          </p:nvSpPr>
          <p:spPr>
            <a:xfrm>
              <a:off x="11207" y="0"/>
              <a:ext cx="12169586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90AEC6-4258-2F14-E864-40F2B3C7D6C0}"/>
                </a:ext>
              </a:extLst>
            </p:cNvPr>
            <p:cNvSpPr/>
            <p:nvPr/>
          </p:nvSpPr>
          <p:spPr>
            <a:xfrm>
              <a:off x="11302252" y="2530083"/>
              <a:ext cx="878541" cy="1797833"/>
            </a:xfrm>
            <a:custGeom>
              <a:avLst/>
              <a:gdLst>
                <a:gd name="connsiteX0" fmla="*/ 878541 w 878541"/>
                <a:gd name="connsiteY0" fmla="*/ 0 h 1797833"/>
                <a:gd name="connsiteX1" fmla="*/ 878541 w 878541"/>
                <a:gd name="connsiteY1" fmla="*/ 1797833 h 1797833"/>
                <a:gd name="connsiteX2" fmla="*/ 807981 w 878541"/>
                <a:gd name="connsiteY2" fmla="*/ 1794270 h 1797833"/>
                <a:gd name="connsiteX3" fmla="*/ 0 w 878541"/>
                <a:gd name="connsiteY3" fmla="*/ 898916 h 1797833"/>
                <a:gd name="connsiteX4" fmla="*/ 807981 w 878541"/>
                <a:gd name="connsiteY4" fmla="*/ 3563 h 17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541" h="1797833">
                  <a:moveTo>
                    <a:pt x="878541" y="0"/>
                  </a:moveTo>
                  <a:lnTo>
                    <a:pt x="878541" y="1797833"/>
                  </a:lnTo>
                  <a:lnTo>
                    <a:pt x="807981" y="1794270"/>
                  </a:lnTo>
                  <a:cubicBezTo>
                    <a:pt x="354150" y="1748181"/>
                    <a:pt x="0" y="1364906"/>
                    <a:pt x="0" y="898916"/>
                  </a:cubicBezTo>
                  <a:cubicBezTo>
                    <a:pt x="0" y="432926"/>
                    <a:pt x="354150" y="49652"/>
                    <a:pt x="807981" y="3563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18489F-51A5-8307-78AD-A86481E3A47D}"/>
                </a:ext>
              </a:extLst>
            </p:cNvPr>
            <p:cNvSpPr txBox="1"/>
            <p:nvPr/>
          </p:nvSpPr>
          <p:spPr>
            <a:xfrm rot="16200000">
              <a:off x="10450242" y="3130743"/>
              <a:ext cx="313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STREAM</a:t>
              </a:r>
              <a:endParaRPr lang="en-IE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16413B4B-05E5-E700-D197-57207483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8642" y="3136600"/>
              <a:ext cx="511509" cy="51150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343867-93E8-AC53-DB55-877EEA95A3F9}"/>
              </a:ext>
            </a:extLst>
          </p:cNvPr>
          <p:cNvGrpSpPr/>
          <p:nvPr/>
        </p:nvGrpSpPr>
        <p:grpSpPr>
          <a:xfrm>
            <a:off x="-275561" y="2198"/>
            <a:ext cx="12253204" cy="6858000"/>
            <a:chOff x="11207" y="0"/>
            <a:chExt cx="12253204" cy="6858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9F4C51-66B7-2316-1FD8-8A09EDDAE1B4}"/>
                </a:ext>
              </a:extLst>
            </p:cNvPr>
            <p:cNvGrpSpPr/>
            <p:nvPr/>
          </p:nvGrpSpPr>
          <p:grpSpPr>
            <a:xfrm>
              <a:off x="11207" y="0"/>
              <a:ext cx="12253204" cy="6858000"/>
              <a:chOff x="11207" y="0"/>
              <a:chExt cx="12253204" cy="6858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313AD7-9990-8723-4703-2359F4BBB1E6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5DAB99-639B-9F88-891D-DE6C12DCCB0B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2C9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D3AB8C-CC0C-A8E4-FD63-147B9658F91A}"/>
                  </a:ext>
                </a:extLst>
              </p:cNvPr>
              <p:cNvSpPr txBox="1"/>
              <p:nvPr/>
            </p:nvSpPr>
            <p:spPr>
              <a:xfrm rot="16200000">
                <a:off x="10464755" y="3161520"/>
                <a:ext cx="3137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Marine toxins</a:t>
                </a:r>
                <a:endParaRPr lang="en-IE" sz="24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87CAE67-65A7-296B-5F7F-C09639A6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54955" y="3136752"/>
              <a:ext cx="511200" cy="511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8894F8-5D3B-030B-13DD-5DB4234BF7D9}"/>
              </a:ext>
            </a:extLst>
          </p:cNvPr>
          <p:cNvGrpSpPr/>
          <p:nvPr/>
        </p:nvGrpSpPr>
        <p:grpSpPr>
          <a:xfrm>
            <a:off x="-521890" y="14514"/>
            <a:ext cx="12225926" cy="6858000"/>
            <a:chOff x="11207" y="0"/>
            <a:chExt cx="12225926" cy="685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7ABACC-3B20-B708-89E3-5B112760450A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CC1E16B-7C50-2172-30CC-57A20FF7FEB9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33DE6F-5CDF-DA37-A8E1-68DE29073AF1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EC6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8167D-0176-BF14-4907-45DB842E9D0F}"/>
                  </a:ext>
                </a:extLst>
              </p:cNvPr>
              <p:cNvSpPr txBox="1"/>
              <p:nvPr/>
            </p:nvSpPr>
            <p:spPr>
              <a:xfrm rot="16200000">
                <a:off x="10406699" y="3145257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Sensor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1" name="Picture 2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C111ACC-D3F4-F1B1-65C1-7ED68A1F8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8701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612245-F25C-93CE-BC44-4496486EF913}"/>
              </a:ext>
            </a:extLst>
          </p:cNvPr>
          <p:cNvGrpSpPr/>
          <p:nvPr/>
        </p:nvGrpSpPr>
        <p:grpSpPr>
          <a:xfrm>
            <a:off x="-842566" y="21508"/>
            <a:ext cx="12225926" cy="6858000"/>
            <a:chOff x="0" y="0"/>
            <a:chExt cx="12225926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9057E4E-92EB-2A1A-9FD0-FA9DF042FFC2}"/>
                </a:ext>
              </a:extLst>
            </p:cNvPr>
            <p:cNvGrpSpPr/>
            <p:nvPr/>
          </p:nvGrpSpPr>
          <p:grpSpPr>
            <a:xfrm>
              <a:off x="0" y="0"/>
              <a:ext cx="12225926" cy="6858000"/>
              <a:chOff x="11207" y="0"/>
              <a:chExt cx="12225926" cy="6858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4D58F51-8A2D-A932-D422-4CD65AC83CE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8F215ED-65AC-1F19-392F-2418BE839F7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00A0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>
                  <a:solidFill>
                    <a:srgbClr val="00A0A8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BA2D3D-568C-A797-CED4-3B2CE0DC82C9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SPR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27" name="Picture 2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D19F852-AFEC-6130-7614-8D88EECA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24187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FDFB71-C1A3-0CD7-767E-5A285115947F}"/>
              </a:ext>
            </a:extLst>
          </p:cNvPr>
          <p:cNvGrpSpPr/>
          <p:nvPr/>
        </p:nvGrpSpPr>
        <p:grpSpPr>
          <a:xfrm>
            <a:off x="-1160580" y="25005"/>
            <a:ext cx="12271217" cy="6858000"/>
            <a:chOff x="11207" y="0"/>
            <a:chExt cx="12271217" cy="6858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FD79-EFFB-68B2-249B-456AF3ACA476}"/>
                </a:ext>
              </a:extLst>
            </p:cNvPr>
            <p:cNvGrpSpPr/>
            <p:nvPr/>
          </p:nvGrpSpPr>
          <p:grpSpPr>
            <a:xfrm>
              <a:off x="11207" y="0"/>
              <a:ext cx="12271217" cy="6858000"/>
              <a:chOff x="11207" y="0"/>
              <a:chExt cx="12271217" cy="6858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AAAD31-4975-2513-6EE9-DB277E9A719A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6D0E2A2-96BA-4CBB-912B-824F45F3DD3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16EFDF-E71F-7FC7-1D7D-7F21EBFE5694}"/>
                  </a:ext>
                </a:extLst>
              </p:cNvPr>
              <p:cNvSpPr txBox="1"/>
              <p:nvPr/>
            </p:nvSpPr>
            <p:spPr>
              <a:xfrm rot="16200000">
                <a:off x="10421213" y="3099966"/>
                <a:ext cx="3137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Ferritin</a:t>
                </a:r>
                <a:endParaRPr lang="en-IE" sz="32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39" name="Picture 38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AEEBE013-18E9-8F92-DFB6-971CAFBD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94809"/>
              <a:ext cx="511200" cy="5112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111CAC-94E4-8959-881D-9CDF8E48C34E}"/>
              </a:ext>
            </a:extLst>
          </p:cNvPr>
          <p:cNvGrpSpPr/>
          <p:nvPr/>
        </p:nvGrpSpPr>
        <p:grpSpPr>
          <a:xfrm>
            <a:off x="-1473591" y="28349"/>
            <a:ext cx="12283982" cy="6858000"/>
            <a:chOff x="11207" y="0"/>
            <a:chExt cx="12283982" cy="6858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28690A-F45E-0F48-68BB-C64E898E8C3A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42C5690-D756-2D01-12F5-A8047AE44E1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47AFFB-89E4-2A84-14C9-5A7D963B957D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5ADB584-23FC-740C-FECB-21D4413CF62A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Simulation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514C8F0-C581-2F70-5376-0488C2B00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9470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939D05-A2C0-FF80-1FD0-C5F8463D9D75}"/>
              </a:ext>
            </a:extLst>
          </p:cNvPr>
          <p:cNvGrpSpPr/>
          <p:nvPr/>
        </p:nvGrpSpPr>
        <p:grpSpPr>
          <a:xfrm>
            <a:off x="-1754278" y="25005"/>
            <a:ext cx="12225926" cy="6858000"/>
            <a:chOff x="11207" y="0"/>
            <a:chExt cx="12225926" cy="685800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938E8CA-48C8-391C-7890-8364E1606D8D}"/>
                </a:ext>
              </a:extLst>
            </p:cNvPr>
            <p:cNvGrpSpPr/>
            <p:nvPr/>
          </p:nvGrpSpPr>
          <p:grpSpPr>
            <a:xfrm>
              <a:off x="11207" y="0"/>
              <a:ext cx="12225926" cy="6858000"/>
              <a:chOff x="11207" y="0"/>
              <a:chExt cx="12225926" cy="685800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4741AF-9B38-04CD-B1F2-42936CC7A488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566F4C-84A8-E224-E98E-3BFF375A2B64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5DAD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A41FB2-3DC9-15B3-2A35-38942697B870}"/>
                  </a:ext>
                </a:extLst>
              </p:cNvPr>
              <p:cNvSpPr txBox="1"/>
              <p:nvPr/>
            </p:nvSpPr>
            <p:spPr>
              <a:xfrm rot="16200000">
                <a:off x="10406699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DTL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1" name="Picture 5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899DA46-5BC0-1A72-29AC-1FC238D2F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73399"/>
              <a:ext cx="511200" cy="5112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9D20BA-D460-FD64-1632-44925AA82C01}"/>
              </a:ext>
            </a:extLst>
          </p:cNvPr>
          <p:cNvGrpSpPr/>
          <p:nvPr/>
        </p:nvGrpSpPr>
        <p:grpSpPr>
          <a:xfrm>
            <a:off x="-2149002" y="37694"/>
            <a:ext cx="12284525" cy="6858000"/>
            <a:chOff x="11207" y="0"/>
            <a:chExt cx="12240441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809F0D3-B3A4-1BF4-3EE0-814AA41B3413}"/>
                </a:ext>
              </a:extLst>
            </p:cNvPr>
            <p:cNvGrpSpPr/>
            <p:nvPr/>
          </p:nvGrpSpPr>
          <p:grpSpPr>
            <a:xfrm>
              <a:off x="11207" y="0"/>
              <a:ext cx="12240441" cy="6858000"/>
              <a:chOff x="11207" y="0"/>
              <a:chExt cx="12240441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9DFD0C-8998-41C5-F57A-A29C6FDEA617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A55ADB7-3F4A-4EDC-A687-F446CDF03085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E6DA06-D921-93ED-1FB7-F067223BE185}"/>
                  </a:ext>
                </a:extLst>
              </p:cNvPr>
              <p:cNvSpPr txBox="1"/>
              <p:nvPr/>
            </p:nvSpPr>
            <p:spPr>
              <a:xfrm rot="16200000">
                <a:off x="10421214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Conclusion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57" name="Picture 5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CEBE766-0E71-6254-B558-3461C165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02252" y="3136753"/>
              <a:ext cx="511200" cy="5112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0C9216-C00C-F2F8-56E3-C6AE8A7BFC49}"/>
              </a:ext>
            </a:extLst>
          </p:cNvPr>
          <p:cNvGrpSpPr/>
          <p:nvPr/>
        </p:nvGrpSpPr>
        <p:grpSpPr>
          <a:xfrm>
            <a:off x="-11266396" y="25005"/>
            <a:ext cx="12283982" cy="6858000"/>
            <a:chOff x="11207" y="0"/>
            <a:chExt cx="12283982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A5520D4-8184-8163-AE9E-6912ABEE3F67}"/>
                </a:ext>
              </a:extLst>
            </p:cNvPr>
            <p:cNvGrpSpPr/>
            <p:nvPr/>
          </p:nvGrpSpPr>
          <p:grpSpPr>
            <a:xfrm>
              <a:off x="11207" y="0"/>
              <a:ext cx="12283982" cy="6858000"/>
              <a:chOff x="11207" y="0"/>
              <a:chExt cx="12283982" cy="68580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B9F93DD-2792-D2F9-769D-44FA3ED3C24C}"/>
                  </a:ext>
                </a:extLst>
              </p:cNvPr>
              <p:cNvSpPr/>
              <p:nvPr/>
            </p:nvSpPr>
            <p:spPr>
              <a:xfrm>
                <a:off x="11207" y="0"/>
                <a:ext cx="12169586" cy="6858000"/>
              </a:xfrm>
              <a:prstGeom prst="rect">
                <a:avLst/>
              </a:prstGeom>
              <a:solidFill>
                <a:srgbClr val="F0EEF0"/>
              </a:solidFill>
              <a:ln>
                <a:noFill/>
              </a:ln>
              <a:effectLst>
                <a:outerShdw blurRad="215900" dist="38100" sx="101000" sy="101000" algn="ctr" rotWithShape="0">
                  <a:schemeClr val="tx1">
                    <a:lumMod val="65000"/>
                    <a:lumOff val="35000"/>
                    <a:alpha val="3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9AAEFDC-6D40-D537-577E-9F6B404351A2}"/>
                  </a:ext>
                </a:extLst>
              </p:cNvPr>
              <p:cNvSpPr/>
              <p:nvPr/>
            </p:nvSpPr>
            <p:spPr>
              <a:xfrm>
                <a:off x="11302252" y="2530083"/>
                <a:ext cx="878541" cy="1797833"/>
              </a:xfrm>
              <a:custGeom>
                <a:avLst/>
                <a:gdLst>
                  <a:gd name="connsiteX0" fmla="*/ 878541 w 878541"/>
                  <a:gd name="connsiteY0" fmla="*/ 0 h 1797833"/>
                  <a:gd name="connsiteX1" fmla="*/ 878541 w 878541"/>
                  <a:gd name="connsiteY1" fmla="*/ 1797833 h 1797833"/>
                  <a:gd name="connsiteX2" fmla="*/ 807981 w 878541"/>
                  <a:gd name="connsiteY2" fmla="*/ 1794270 h 1797833"/>
                  <a:gd name="connsiteX3" fmla="*/ 0 w 878541"/>
                  <a:gd name="connsiteY3" fmla="*/ 898916 h 1797833"/>
                  <a:gd name="connsiteX4" fmla="*/ 807981 w 878541"/>
                  <a:gd name="connsiteY4" fmla="*/ 3563 h 179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541" h="1797833">
                    <a:moveTo>
                      <a:pt x="878541" y="0"/>
                    </a:moveTo>
                    <a:lnTo>
                      <a:pt x="878541" y="1797833"/>
                    </a:lnTo>
                    <a:lnTo>
                      <a:pt x="807981" y="1794270"/>
                    </a:lnTo>
                    <a:cubicBezTo>
                      <a:pt x="354150" y="1748181"/>
                      <a:pt x="0" y="1364906"/>
                      <a:pt x="0" y="898916"/>
                    </a:cubicBezTo>
                    <a:cubicBezTo>
                      <a:pt x="0" y="432926"/>
                      <a:pt x="354150" y="49652"/>
                      <a:pt x="807981" y="3563"/>
                    </a:cubicBezTo>
                    <a:close/>
                  </a:path>
                </a:pathLst>
              </a:custGeom>
              <a:solidFill>
                <a:srgbClr val="C8C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E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5D400A-649F-5ED9-B47C-8DE8439D2816}"/>
                  </a:ext>
                </a:extLst>
              </p:cNvPr>
              <p:cNvSpPr txBox="1"/>
              <p:nvPr/>
            </p:nvSpPr>
            <p:spPr>
              <a:xfrm rot="16200000">
                <a:off x="10464755" y="3130743"/>
                <a:ext cx="31376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0EEF0"/>
                    </a:solidFill>
                    <a:latin typeface="Tw Cen MT" panose="020B0602020104020603" pitchFamily="34" charset="0"/>
                  </a:rPr>
                  <a:t>The End</a:t>
                </a:r>
                <a:endParaRPr lang="en-IE" sz="2800" b="1" dirty="0">
                  <a:solidFill>
                    <a:srgbClr val="F0EEF0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63" name="Picture 6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F3DEB8-F40F-72CA-D977-169BB604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60308" y="3136753"/>
              <a:ext cx="511200" cy="511200"/>
            </a:xfrm>
            <a:prstGeom prst="rect">
              <a:avLst/>
            </a:prstGeom>
          </p:spPr>
        </p:pic>
      </p:grp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2E29180E-5541-F355-5DD5-E07260F4EDA0}"/>
              </a:ext>
            </a:extLst>
          </p:cNvPr>
          <p:cNvSpPr/>
          <p:nvPr/>
        </p:nvSpPr>
        <p:spPr>
          <a:xfrm>
            <a:off x="6511759" y="1759640"/>
            <a:ext cx="2401200" cy="1364400"/>
          </a:xfrm>
          <a:prstGeom prst="homePlate">
            <a:avLst/>
          </a:prstGeom>
          <a:solidFill>
            <a:srgbClr val="FAC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F1C5531-878C-C49B-D18B-399F8411E7E8}"/>
              </a:ext>
            </a:extLst>
          </p:cNvPr>
          <p:cNvSpPr/>
          <p:nvPr/>
        </p:nvSpPr>
        <p:spPr>
          <a:xfrm>
            <a:off x="4801661" y="1759206"/>
            <a:ext cx="2401200" cy="1364400"/>
          </a:xfrm>
          <a:prstGeom prst="homePlate">
            <a:avLst/>
          </a:prstGeom>
          <a:solidFill>
            <a:srgbClr val="FF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E31F512-9972-BE13-E7EA-495959866EB2}"/>
              </a:ext>
            </a:extLst>
          </p:cNvPr>
          <p:cNvSpPr/>
          <p:nvPr/>
        </p:nvSpPr>
        <p:spPr>
          <a:xfrm>
            <a:off x="3088321" y="1758427"/>
            <a:ext cx="2401200" cy="1364400"/>
          </a:xfrm>
          <a:prstGeom prst="homePlate">
            <a:avLst/>
          </a:prstGeom>
          <a:solidFill>
            <a:srgbClr val="FAC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019483D5-2383-8AF3-2963-7277EDA07958}"/>
              </a:ext>
            </a:extLst>
          </p:cNvPr>
          <p:cNvSpPr/>
          <p:nvPr/>
        </p:nvSpPr>
        <p:spPr>
          <a:xfrm>
            <a:off x="1428091" y="1757626"/>
            <a:ext cx="2399243" cy="1365014"/>
          </a:xfrm>
          <a:prstGeom prst="homePlate">
            <a:avLst/>
          </a:prstGeom>
          <a:solidFill>
            <a:srgbClr val="FF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Finding a model molecule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8FE0222C-12B9-D050-FF16-88EB6F11AE71}"/>
              </a:ext>
            </a:extLst>
          </p:cNvPr>
          <p:cNvSpPr/>
          <p:nvPr/>
        </p:nvSpPr>
        <p:spPr>
          <a:xfrm rot="10800000">
            <a:off x="1207287" y="4420274"/>
            <a:ext cx="2401200" cy="1364400"/>
          </a:xfrm>
          <a:prstGeom prst="homePlate">
            <a:avLst/>
          </a:prstGeom>
          <a:solidFill>
            <a:srgbClr val="FAC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B63807F-8BE4-ACFB-E38C-3E66250861C8}"/>
              </a:ext>
            </a:extLst>
          </p:cNvPr>
          <p:cNvSpPr/>
          <p:nvPr/>
        </p:nvSpPr>
        <p:spPr>
          <a:xfrm rot="10800000">
            <a:off x="2879063" y="4420844"/>
            <a:ext cx="2401200" cy="1364400"/>
          </a:xfrm>
          <a:prstGeom prst="homePlate">
            <a:avLst/>
          </a:prstGeom>
          <a:solidFill>
            <a:srgbClr val="FF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B33468F0-D313-43D6-B2CF-CB6594FB21C8}"/>
              </a:ext>
            </a:extLst>
          </p:cNvPr>
          <p:cNvSpPr/>
          <p:nvPr/>
        </p:nvSpPr>
        <p:spPr>
          <a:xfrm rot="10800000">
            <a:off x="4599038" y="4420942"/>
            <a:ext cx="2401200" cy="1364400"/>
          </a:xfrm>
          <a:prstGeom prst="homePlate">
            <a:avLst/>
          </a:prstGeom>
          <a:solidFill>
            <a:srgbClr val="FAC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E9F65ECF-1B69-3945-2C87-0E46BD2C9DEB}"/>
              </a:ext>
            </a:extLst>
          </p:cNvPr>
          <p:cNvSpPr/>
          <p:nvPr/>
        </p:nvSpPr>
        <p:spPr>
          <a:xfrm rot="10800000">
            <a:off x="6319132" y="4422178"/>
            <a:ext cx="2401200" cy="1364400"/>
          </a:xfrm>
          <a:prstGeom prst="homePlate">
            <a:avLst/>
          </a:prstGeom>
          <a:solidFill>
            <a:srgbClr val="FF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87B5850-74ED-4694-1D80-407F397097B9}"/>
              </a:ext>
            </a:extLst>
          </p:cNvPr>
          <p:cNvSpPr txBox="1"/>
          <p:nvPr/>
        </p:nvSpPr>
        <p:spPr>
          <a:xfrm>
            <a:off x="3796723" y="1975438"/>
            <a:ext cx="144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Finding a way to immobilize it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0E408F-6C27-4470-AECC-557B97BC0E26}"/>
              </a:ext>
            </a:extLst>
          </p:cNvPr>
          <p:cNvSpPr txBox="1"/>
          <p:nvPr/>
        </p:nvSpPr>
        <p:spPr>
          <a:xfrm>
            <a:off x="5326546" y="1957012"/>
            <a:ext cx="179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Immobilization     </a:t>
            </a:r>
          </a:p>
          <a:p>
            <a:r>
              <a:rPr lang="en-IE" b="1" dirty="0">
                <a:solidFill>
                  <a:schemeClr val="bg1"/>
                </a:solidFill>
              </a:rPr>
              <a:t>   Ferritin on the silicon surface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77ED0F-5A2E-9CDA-9992-0ECFCAAED63A}"/>
              </a:ext>
            </a:extLst>
          </p:cNvPr>
          <p:cNvSpPr txBox="1"/>
          <p:nvPr/>
        </p:nvSpPr>
        <p:spPr>
          <a:xfrm>
            <a:off x="7375845" y="2097303"/>
            <a:ext cx="127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AFM imaging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0E97E21-4728-D66A-55E6-8D43EDF9FB04}"/>
              </a:ext>
            </a:extLst>
          </p:cNvPr>
          <p:cNvSpPr txBox="1"/>
          <p:nvPr/>
        </p:nvSpPr>
        <p:spPr>
          <a:xfrm>
            <a:off x="7071560" y="4834256"/>
            <a:ext cx="151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Simulation studies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FE5D673-F09B-88D7-8DCA-0FD2B47679F8}"/>
              </a:ext>
            </a:extLst>
          </p:cNvPr>
          <p:cNvSpPr txBox="1"/>
          <p:nvPr/>
        </p:nvSpPr>
        <p:spPr>
          <a:xfrm>
            <a:off x="4990440" y="4650927"/>
            <a:ext cx="134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Fabrication of nanohole arrays (DTL)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125526D-E334-7790-12C1-49218F580852}"/>
              </a:ext>
            </a:extLst>
          </p:cNvPr>
          <p:cNvSpPr txBox="1"/>
          <p:nvPr/>
        </p:nvSpPr>
        <p:spPr>
          <a:xfrm>
            <a:off x="3358178" y="4475221"/>
            <a:ext cx="1626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Microfluidic system &amp; optical alignments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5745B43-B734-9BF5-10EA-DA0258358443}"/>
              </a:ext>
            </a:extLst>
          </p:cNvPr>
          <p:cNvSpPr txBox="1"/>
          <p:nvPr/>
        </p:nvSpPr>
        <p:spPr>
          <a:xfrm>
            <a:off x="1743995" y="4416869"/>
            <a:ext cx="179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Test the sensor with model molecule &amp; </a:t>
            </a:r>
          </a:p>
          <a:p>
            <a:r>
              <a:rPr lang="en-IE" b="1" dirty="0"/>
              <a:t>real toxin</a:t>
            </a:r>
          </a:p>
        </p:txBody>
      </p:sp>
    </p:spTree>
    <p:extLst>
      <p:ext uri="{BB962C8B-B14F-4D97-AF65-F5344CB8AC3E}">
        <p14:creationId xmlns:p14="http://schemas.microsoft.com/office/powerpoint/2010/main" val="69113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530</Words>
  <Application>Microsoft Office PowerPoint</Application>
  <PresentationFormat>Widescreen</PresentationFormat>
  <Paragraphs>213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Agency FB</vt:lpstr>
      <vt:lpstr>Arial</vt:lpstr>
      <vt:lpstr>Arial Black</vt:lpstr>
      <vt:lpstr>Calibri</vt:lpstr>
      <vt:lpstr>Calibri Light</vt:lpstr>
      <vt:lpstr>Google Sans</vt:lpstr>
      <vt:lpstr>Gulim</vt:lpstr>
      <vt:lpstr>Montserrat</vt:lpstr>
      <vt:lpstr>Tw Cen MT</vt:lpstr>
      <vt:lpstr>Twentieth Century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Mitra Abedini</dc:creator>
  <cp:lastModifiedBy>Ronan Browne</cp:lastModifiedBy>
  <cp:revision>8</cp:revision>
  <dcterms:created xsi:type="dcterms:W3CDTF">2023-04-11T10:47:57Z</dcterms:created>
  <dcterms:modified xsi:type="dcterms:W3CDTF">2023-05-09T15:25:39Z</dcterms:modified>
</cp:coreProperties>
</file>