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9E9"/>
    <a:srgbClr val="FDBEC8"/>
    <a:srgbClr val="D82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4660"/>
  </p:normalViewPr>
  <p:slideViewPr>
    <p:cSldViewPr>
      <p:cViewPr varScale="1">
        <p:scale>
          <a:sx n="12" d="100"/>
          <a:sy n="12" d="100"/>
        </p:scale>
        <p:origin x="26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44BEAC-F4AE-490E-981E-BF9F0598CB3B}"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132271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4BEAC-F4AE-490E-981E-BF9F0598CB3B}"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341231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4BEAC-F4AE-490E-981E-BF9F0598CB3B}"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114801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4BEAC-F4AE-490E-981E-BF9F0598CB3B}"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223242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44BEAC-F4AE-490E-981E-BF9F0598CB3B}"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133491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4BEAC-F4AE-490E-981E-BF9F0598CB3B}"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155066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4BEAC-F4AE-490E-981E-BF9F0598CB3B}" type="datetimeFigureOut">
              <a:rPr lang="en-GB" smtClean="0"/>
              <a:t>09/05/2023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186884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4BEAC-F4AE-490E-981E-BF9F0598CB3B}" type="datetimeFigureOut">
              <a:rPr lang="en-GB" smtClean="0"/>
              <a:t>09/05/2023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359776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BEAC-F4AE-490E-981E-BF9F0598CB3B}" type="datetimeFigureOut">
              <a:rPr lang="en-GB" smtClean="0"/>
              <a:t>09/05/2023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384474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B444BEAC-F4AE-490E-981E-BF9F0598CB3B}"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252854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B444BEAC-F4AE-490E-981E-BF9F0598CB3B}"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B7D54-ABBD-455D-8755-A5BCD4D7A589}" type="slidenum">
              <a:rPr lang="en-GB" smtClean="0"/>
              <a:t>‹#›</a:t>
            </a:fld>
            <a:endParaRPr lang="en-GB"/>
          </a:p>
        </p:txBody>
      </p:sp>
    </p:spTree>
    <p:extLst>
      <p:ext uri="{BB962C8B-B14F-4D97-AF65-F5344CB8AC3E}">
        <p14:creationId xmlns:p14="http://schemas.microsoft.com/office/powerpoint/2010/main" val="219927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444BEAC-F4AE-490E-981E-BF9F0598CB3B}" type="datetimeFigureOut">
              <a:rPr lang="en-GB" smtClean="0"/>
              <a:t>09/05/2023</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F97B7D54-ABBD-455D-8755-A5BCD4D7A589}" type="slidenum">
              <a:rPr lang="en-GB" smtClean="0"/>
              <a:t>‹#›</a:t>
            </a:fld>
            <a:endParaRPr lang="en-GB"/>
          </a:p>
        </p:txBody>
      </p:sp>
    </p:spTree>
    <p:extLst>
      <p:ext uri="{BB962C8B-B14F-4D97-AF65-F5344CB8AC3E}">
        <p14:creationId xmlns:p14="http://schemas.microsoft.com/office/powerpoint/2010/main" val="1881904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14064" y="39886999"/>
            <a:ext cx="11761148" cy="2916764"/>
          </a:xfrm>
          <a:prstGeom prst="rect">
            <a:avLst/>
          </a:prstGeom>
          <a:effectLst>
            <a:softEdge rad="101600"/>
          </a:effectLst>
        </p:spPr>
      </p:pic>
      <p:pic>
        <p:nvPicPr>
          <p:cNvPr id="5" name="Picture 4"/>
          <p:cNvPicPr>
            <a:picLocks noChangeAspect="1"/>
          </p:cNvPicPr>
          <p:nvPr/>
        </p:nvPicPr>
        <p:blipFill>
          <a:blip r:embed="rId3"/>
          <a:stretch>
            <a:fillRect/>
          </a:stretch>
        </p:blipFill>
        <p:spPr>
          <a:xfrm>
            <a:off x="125930" y="-261604"/>
            <a:ext cx="6497918" cy="6759522"/>
          </a:xfrm>
          <a:prstGeom prst="rect">
            <a:avLst/>
          </a:prstGeom>
        </p:spPr>
      </p:pic>
      <p:sp>
        <p:nvSpPr>
          <p:cNvPr id="10" name="Rectangle 9"/>
          <p:cNvSpPr/>
          <p:nvPr/>
        </p:nvSpPr>
        <p:spPr>
          <a:xfrm>
            <a:off x="0" y="-1"/>
            <a:ext cx="30275213" cy="165548"/>
          </a:xfrm>
          <a:prstGeom prst="rect">
            <a:avLst/>
          </a:prstGeom>
          <a:gradFill>
            <a:gsLst>
              <a:gs pos="100000">
                <a:schemeClr val="accent1">
                  <a:lumMod val="45000"/>
                  <a:lumOff val="55000"/>
                </a:schemeClr>
              </a:gs>
              <a:gs pos="0">
                <a:srgbClr val="FF0000"/>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245"/>
          </a:p>
        </p:txBody>
      </p:sp>
      <p:sp>
        <p:nvSpPr>
          <p:cNvPr id="14" name="TextBox 13"/>
          <p:cNvSpPr txBox="1"/>
          <p:nvPr/>
        </p:nvSpPr>
        <p:spPr>
          <a:xfrm>
            <a:off x="483465" y="6130837"/>
            <a:ext cx="3913251"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5400" dirty="0">
                <a:solidFill>
                  <a:schemeClr val="accent1">
                    <a:lumMod val="75000"/>
                  </a:schemeClr>
                </a:solidFill>
                <a:latin typeface="Bodoni MT" panose="02070603080606020203" pitchFamily="18" charset="0"/>
              </a:rPr>
              <a:t>Introduction</a:t>
            </a:r>
          </a:p>
        </p:txBody>
      </p:sp>
      <p:sp>
        <p:nvSpPr>
          <p:cNvPr id="11" name="TextBox 10"/>
          <p:cNvSpPr txBox="1"/>
          <p:nvPr/>
        </p:nvSpPr>
        <p:spPr>
          <a:xfrm>
            <a:off x="519983" y="10676506"/>
            <a:ext cx="1483856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4800" dirty="0">
                <a:solidFill>
                  <a:schemeClr val="accent1">
                    <a:lumMod val="75000"/>
                  </a:schemeClr>
                </a:solidFill>
                <a:latin typeface="Bodoni MT" panose="02070603080606020203" pitchFamily="18" charset="0"/>
              </a:rPr>
              <a:t>Optical </a:t>
            </a:r>
            <a:r>
              <a:rPr lang="en-GB" sz="4800" dirty="0" smtClean="0">
                <a:solidFill>
                  <a:schemeClr val="accent1">
                    <a:lumMod val="75000"/>
                  </a:schemeClr>
                </a:solidFill>
                <a:latin typeface="Bodoni MT" panose="02070603080606020203" pitchFamily="18" charset="0"/>
              </a:rPr>
              <a:t>Nutrient Sensor</a:t>
            </a:r>
            <a:endParaRPr lang="en-GB" sz="4800" dirty="0">
              <a:solidFill>
                <a:schemeClr val="accent1">
                  <a:lumMod val="75000"/>
                </a:schemeClr>
              </a:solidFill>
              <a:latin typeface="Bodoni MT" panose="02070603080606020203" pitchFamily="18" charset="0"/>
            </a:endParaRPr>
          </a:p>
        </p:txBody>
      </p:sp>
      <p:sp>
        <p:nvSpPr>
          <p:cNvPr id="23" name="TextBox 22"/>
          <p:cNvSpPr txBox="1"/>
          <p:nvPr/>
        </p:nvSpPr>
        <p:spPr>
          <a:xfrm>
            <a:off x="483465" y="18218485"/>
            <a:ext cx="11060429"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altLang="zh-CN" sz="4800" dirty="0">
                <a:solidFill>
                  <a:schemeClr val="accent1">
                    <a:lumMod val="75000"/>
                  </a:schemeClr>
                </a:solidFill>
                <a:latin typeface="Bodoni MT" panose="02070603080606020203" pitchFamily="18" charset="0"/>
              </a:rPr>
              <a:t>Mobile Network Cloud Platform</a:t>
            </a:r>
            <a:endParaRPr lang="en-GB" sz="4800" dirty="0">
              <a:solidFill>
                <a:schemeClr val="accent1">
                  <a:lumMod val="75000"/>
                </a:schemeClr>
              </a:solidFill>
              <a:latin typeface="Bodoni MT" panose="02070603080606020203" pitchFamily="18" charset="0"/>
            </a:endParaRPr>
          </a:p>
        </p:txBody>
      </p:sp>
      <p:sp>
        <p:nvSpPr>
          <p:cNvPr id="25" name="TextBox 24"/>
          <p:cNvSpPr txBox="1"/>
          <p:nvPr/>
        </p:nvSpPr>
        <p:spPr>
          <a:xfrm>
            <a:off x="598875" y="22865741"/>
            <a:ext cx="5196423"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4800" dirty="0">
                <a:solidFill>
                  <a:schemeClr val="accent1">
                    <a:lumMod val="75000"/>
                  </a:schemeClr>
                </a:solidFill>
                <a:latin typeface="Bodoni MT" panose="02070603080606020203" pitchFamily="18" charset="0"/>
              </a:rPr>
              <a:t>Algorithm Analysis</a:t>
            </a:r>
          </a:p>
        </p:txBody>
      </p:sp>
      <p:pic>
        <p:nvPicPr>
          <p:cNvPr id="27" name="Picture 26"/>
          <p:cNvPicPr>
            <a:picLocks noChangeAspect="1"/>
          </p:cNvPicPr>
          <p:nvPr/>
        </p:nvPicPr>
        <p:blipFill>
          <a:blip r:embed="rId4"/>
          <a:stretch>
            <a:fillRect/>
          </a:stretch>
        </p:blipFill>
        <p:spPr>
          <a:xfrm>
            <a:off x="14707549" y="22775153"/>
            <a:ext cx="7792903" cy="4198608"/>
          </a:xfrm>
          <a:prstGeom prst="rect">
            <a:avLst/>
          </a:prstGeom>
          <a:effectLst>
            <a:outerShdw blurRad="50800" dist="127000" dir="2700000" algn="tl" rotWithShape="0">
              <a:schemeClr val="tx1">
                <a:alpha val="40000"/>
              </a:schemeClr>
            </a:outerShdw>
            <a:softEdge rad="25400"/>
          </a:effectLst>
        </p:spPr>
      </p:pic>
      <p:sp>
        <p:nvSpPr>
          <p:cNvPr id="30" name="TextBox 29"/>
          <p:cNvSpPr txBox="1"/>
          <p:nvPr/>
        </p:nvSpPr>
        <p:spPr>
          <a:xfrm>
            <a:off x="503767" y="11480569"/>
            <a:ext cx="18010297" cy="2617448"/>
          </a:xfrm>
          <a:prstGeom prst="rect">
            <a:avLst/>
          </a:prstGeom>
          <a:noFill/>
        </p:spPr>
        <p:txBody>
          <a:bodyPr wrap="square" rtlCol="0">
            <a:spAutoFit/>
          </a:bodyPr>
          <a:lstStyle/>
          <a:p>
            <a:pPr algn="just">
              <a:lnSpc>
                <a:spcPct val="150000"/>
              </a:lnSpc>
            </a:pPr>
            <a:r>
              <a:rPr lang="en-GB" sz="2800">
                <a:solidFill>
                  <a:schemeClr val="tx1">
                    <a:lumMod val="95000"/>
                    <a:lumOff val="5000"/>
                  </a:schemeClr>
                </a:solidFill>
                <a:latin typeface="Bodoni MT" panose="02070603080606020203" pitchFamily="18" charset="0"/>
              </a:rPr>
              <a:t>Advances in MEMS technology, the series of UV photodiodes using an interference filter for its window and is sensitive only to monochromatic light at 220nm, 254nm, and 275nm FWHM narrow at 10nm for detecting the Nitrate and Dissolved Organic Carbon contents. These units offer good resolving power and sensitivity that have the potential to be deployed in marine environmental monitoring. </a:t>
            </a:r>
            <a:endParaRPr lang="en-GB" sz="2800" dirty="0">
              <a:solidFill>
                <a:schemeClr val="tx1">
                  <a:lumMod val="95000"/>
                  <a:lumOff val="5000"/>
                </a:schemeClr>
              </a:solidFill>
              <a:latin typeface="Bodoni MT" panose="02070603080606020203" pitchFamily="18" charset="0"/>
            </a:endParaRPr>
          </a:p>
        </p:txBody>
      </p:sp>
      <p:sp>
        <p:nvSpPr>
          <p:cNvPr id="31" name="TextBox 30"/>
          <p:cNvSpPr txBox="1"/>
          <p:nvPr/>
        </p:nvSpPr>
        <p:spPr>
          <a:xfrm>
            <a:off x="535081" y="14909535"/>
            <a:ext cx="13841751" cy="3263779"/>
          </a:xfrm>
          <a:prstGeom prst="rect">
            <a:avLst/>
          </a:prstGeom>
          <a:noFill/>
        </p:spPr>
        <p:txBody>
          <a:bodyPr wrap="square" rtlCol="0">
            <a:spAutoFit/>
          </a:bodyPr>
          <a:lstStyle/>
          <a:p>
            <a:pPr algn="just">
              <a:lnSpc>
                <a:spcPct val="150000"/>
              </a:lnSpc>
            </a:pPr>
            <a:r>
              <a:rPr lang="en-GB" sz="2800">
                <a:latin typeface="Bodoni MT" panose="02070603080606020203" pitchFamily="18" charset="0"/>
              </a:rPr>
              <a:t>Supported by Formlabs 3D printing technology, we can create specifically designed objects by manufacturing to a 50-micron level of precision. Once made, these objects can be used to hold and protect optical and electronic devices. The chart of the electronics circuit summarised the converting of light response into the electrical current so that analytical instruments can recognise and translate to values.</a:t>
            </a:r>
            <a:endParaRPr lang="en-GB" sz="2800" dirty="0">
              <a:latin typeface="Bodoni MT" panose="02070603080606020203" pitchFamily="18" charset="0"/>
            </a:endParaRPr>
          </a:p>
        </p:txBody>
      </p:sp>
      <p:sp>
        <p:nvSpPr>
          <p:cNvPr id="33" name="TextBox 32"/>
          <p:cNvSpPr txBox="1"/>
          <p:nvPr/>
        </p:nvSpPr>
        <p:spPr>
          <a:xfrm>
            <a:off x="459476" y="27151454"/>
            <a:ext cx="8795648"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4800" dirty="0">
                <a:solidFill>
                  <a:schemeClr val="accent1">
                    <a:lumMod val="75000"/>
                  </a:schemeClr>
                </a:solidFill>
                <a:latin typeface="Bodoni MT" panose="02070603080606020203" pitchFamily="18" charset="0"/>
              </a:rPr>
              <a:t>Optical System Layout</a:t>
            </a:r>
          </a:p>
        </p:txBody>
      </p:sp>
      <p:sp>
        <p:nvSpPr>
          <p:cNvPr id="34" name="TextBox 33"/>
          <p:cNvSpPr txBox="1"/>
          <p:nvPr/>
        </p:nvSpPr>
        <p:spPr>
          <a:xfrm>
            <a:off x="483465" y="19011789"/>
            <a:ext cx="13825536" cy="3323987"/>
          </a:xfrm>
          <a:prstGeom prst="rect">
            <a:avLst/>
          </a:prstGeom>
          <a:noFill/>
        </p:spPr>
        <p:txBody>
          <a:bodyPr wrap="square" rtlCol="0">
            <a:spAutoFit/>
          </a:bodyPr>
          <a:lstStyle/>
          <a:p>
            <a:pPr algn="just">
              <a:lnSpc>
                <a:spcPct val="150000"/>
              </a:lnSpc>
            </a:pPr>
            <a:r>
              <a:rPr lang="en-GB" sz="2800" dirty="0">
                <a:latin typeface="Bodoni MT" panose="02070603080606020203" pitchFamily="18" charset="0"/>
              </a:rPr>
              <a:t>Smart cloud-compatible microcontrollers can effectively shift between wireless communication protocols incorporating programmable software changes. The data transmission is through GSM/3G/4G mobile network using MQTT protocol and database support from the Walton </a:t>
            </a:r>
            <a:r>
              <a:rPr lang="en-GB" sz="2800" dirty="0" smtClean="0">
                <a:latin typeface="Bodoni MT" panose="02070603080606020203" pitchFamily="18" charset="0"/>
              </a:rPr>
              <a:t>Institute, who also provide </a:t>
            </a:r>
            <a:r>
              <a:rPr lang="en-GB" sz="2800" dirty="0">
                <a:latin typeface="Bodoni MT" panose="02070603080606020203" pitchFamily="18" charset="0"/>
              </a:rPr>
              <a:t>advanced server data storage and platform design techniques</a:t>
            </a:r>
            <a:r>
              <a:rPr lang="en-GB" sz="2800" dirty="0" smtClean="0">
                <a:latin typeface="Bodoni MT" panose="02070603080606020203" pitchFamily="18" charset="0"/>
              </a:rPr>
              <a:t>.</a:t>
            </a:r>
            <a:endParaRPr lang="en-GB" sz="2800" dirty="0">
              <a:latin typeface="Bodoni MT" panose="02070603080606020203" pitchFamily="18" charset="0"/>
            </a:endParaRPr>
          </a:p>
        </p:txBody>
      </p:sp>
      <p:sp>
        <p:nvSpPr>
          <p:cNvPr id="36" name="TextBox 35"/>
          <p:cNvSpPr txBox="1"/>
          <p:nvPr/>
        </p:nvSpPr>
        <p:spPr>
          <a:xfrm>
            <a:off x="483465" y="23399869"/>
            <a:ext cx="13969275" cy="4381649"/>
          </a:xfrm>
          <a:prstGeom prst="rect">
            <a:avLst/>
          </a:prstGeom>
          <a:noFill/>
        </p:spPr>
        <p:txBody>
          <a:bodyPr wrap="square" rtlCol="0">
            <a:spAutoFit/>
          </a:bodyPr>
          <a:lstStyle/>
          <a:p>
            <a:pPr algn="just">
              <a:lnSpc>
                <a:spcPct val="150000"/>
              </a:lnSpc>
            </a:pPr>
            <a:r>
              <a:rPr lang="en-GB" sz="2800" dirty="0" smtClean="0">
                <a:solidFill>
                  <a:schemeClr val="tx1">
                    <a:lumMod val="95000"/>
                    <a:lumOff val="5000"/>
                  </a:schemeClr>
                </a:solidFill>
                <a:latin typeface="Bodoni MT" panose="02070603080606020203" pitchFamily="18" charset="0"/>
              </a:rPr>
              <a:t>The objective of data analysis is to transform the information in order to identify the relationship between different groups of data. By using the Partial Least Squared Regression (PLSR) analysis, the Nitrate content calibration result above shows a high correlation between the light transmittance at 220nm wavelength and the </a:t>
            </a:r>
            <a:r>
              <a:rPr lang="en-US" altLang="zh-CN" sz="2800" dirty="0" smtClean="0">
                <a:solidFill>
                  <a:schemeClr val="tx1">
                    <a:lumMod val="95000"/>
                    <a:lumOff val="5000"/>
                  </a:schemeClr>
                </a:solidFill>
                <a:latin typeface="Bodoni MT" panose="02070603080606020203" pitchFamily="18" charset="0"/>
              </a:rPr>
              <a:t>concentration of Nitrate, and the correlation coefficient equation is created as a predictive model for field samples. </a:t>
            </a:r>
            <a:endParaRPr lang="en-GB" sz="2800" dirty="0" smtClean="0">
              <a:solidFill>
                <a:schemeClr val="tx1">
                  <a:lumMod val="95000"/>
                  <a:lumOff val="5000"/>
                </a:schemeClr>
              </a:solidFill>
              <a:latin typeface="Bodoni MT" panose="02070603080606020203" pitchFamily="18" charset="0"/>
            </a:endParaRPr>
          </a:p>
          <a:p>
            <a:endParaRPr lang="en-GB" sz="2673" dirty="0">
              <a:solidFill>
                <a:schemeClr val="tx1">
                  <a:lumMod val="95000"/>
                  <a:lumOff val="5000"/>
                </a:schemeClr>
              </a:solidFill>
              <a:latin typeface="Bodoni MT" panose="02070603080606020203" pitchFamily="18" charset="0"/>
            </a:endParaRPr>
          </a:p>
        </p:txBody>
      </p:sp>
      <p:sp>
        <p:nvSpPr>
          <p:cNvPr id="38" name="TextBox 37"/>
          <p:cNvSpPr txBox="1"/>
          <p:nvPr/>
        </p:nvSpPr>
        <p:spPr>
          <a:xfrm>
            <a:off x="526333" y="34743817"/>
            <a:ext cx="16915529" cy="5849102"/>
          </a:xfrm>
          <a:prstGeom prst="rect">
            <a:avLst/>
          </a:prstGeom>
          <a:noFill/>
        </p:spPr>
        <p:txBody>
          <a:bodyPr wrap="square" rtlCol="0">
            <a:spAutoFit/>
          </a:bodyPr>
          <a:lstStyle/>
          <a:p>
            <a:pPr algn="just">
              <a:lnSpc>
                <a:spcPct val="150000"/>
              </a:lnSpc>
            </a:pPr>
            <a:r>
              <a:rPr lang="en-GB" sz="2800" dirty="0">
                <a:solidFill>
                  <a:schemeClr val="tx1">
                    <a:lumMod val="95000"/>
                    <a:lumOff val="5000"/>
                  </a:schemeClr>
                </a:solidFill>
                <a:latin typeface="Bodoni MT" panose="02070603080606020203" pitchFamily="18" charset="0"/>
              </a:rPr>
              <a:t>Five </a:t>
            </a:r>
            <a:r>
              <a:rPr lang="en-GB" sz="2800" dirty="0" smtClean="0">
                <a:solidFill>
                  <a:schemeClr val="tx1">
                    <a:lumMod val="95000"/>
                    <a:lumOff val="5000"/>
                  </a:schemeClr>
                </a:solidFill>
                <a:latin typeface="Bodoni MT" panose="02070603080606020203" pitchFamily="18" charset="0"/>
              </a:rPr>
              <a:t>water </a:t>
            </a:r>
            <a:r>
              <a:rPr lang="en-GB" sz="2800" dirty="0">
                <a:solidFill>
                  <a:schemeClr val="tx1">
                    <a:lumMod val="95000"/>
                    <a:lumOff val="5000"/>
                  </a:schemeClr>
                </a:solidFill>
                <a:latin typeface="Bodoni MT" panose="02070603080606020203" pitchFamily="18" charset="0"/>
              </a:rPr>
              <a:t>samples were collected from five sites around Wexford and Waterford counties, and the STREAM-developed instrument's results were confirmed by accredited laboratory analysis in the validation results of a regression model. The prediction model for Nitrate and DOC provides an average R2 of 97.78% and 93.92% for the PLS2 model, respectively. With these results, the regression models of high prediction accuracies of nitrate and DOC contents converted from raw data can be </a:t>
            </a:r>
            <a:r>
              <a:rPr lang="en-GB" sz="2800" dirty="0" smtClean="0">
                <a:solidFill>
                  <a:schemeClr val="tx1">
                    <a:lumMod val="95000"/>
                    <a:lumOff val="5000"/>
                  </a:schemeClr>
                </a:solidFill>
                <a:latin typeface="Bodoni MT" panose="02070603080606020203" pitchFamily="18" charset="0"/>
              </a:rPr>
              <a:t>achieved. The </a:t>
            </a:r>
            <a:r>
              <a:rPr lang="en-GB" sz="2800" dirty="0">
                <a:solidFill>
                  <a:schemeClr val="tx1">
                    <a:lumMod val="95000"/>
                    <a:lumOff val="5000"/>
                  </a:schemeClr>
                </a:solidFill>
                <a:latin typeface="Bodoni MT" panose="02070603080606020203" pitchFamily="18" charset="0"/>
              </a:rPr>
              <a:t>system has passed through the early stage of estuarine water tests at the Waterford City pontoon. The next phase of work will include sensor deployment at different sites for testing, data analysis and comparison with commercial sensor findings. pH/temperature, Voltage and power consumption sensors calibration and testing in higher saline waters, and keep optimising the whole system design.</a:t>
            </a:r>
          </a:p>
        </p:txBody>
      </p:sp>
      <p:pic>
        <p:nvPicPr>
          <p:cNvPr id="8" name="Picture 7"/>
          <p:cNvPicPr>
            <a:picLocks noChangeAspect="1"/>
          </p:cNvPicPr>
          <p:nvPr/>
        </p:nvPicPr>
        <p:blipFill rotWithShape="1">
          <a:blip r:embed="rId5"/>
          <a:srcRect l="5177" t="6066" r="32847" b="6108"/>
          <a:stretch/>
        </p:blipFill>
        <p:spPr>
          <a:xfrm>
            <a:off x="22848620" y="296135"/>
            <a:ext cx="7219752" cy="5800811"/>
          </a:xfrm>
          <a:prstGeom prst="rect">
            <a:avLst/>
          </a:prstGeom>
          <a:effectLst>
            <a:softEdge rad="63500"/>
          </a:effectLst>
        </p:spPr>
      </p:pic>
      <p:sp>
        <p:nvSpPr>
          <p:cNvPr id="6" name="TextBox 5"/>
          <p:cNvSpPr txBox="1"/>
          <p:nvPr/>
        </p:nvSpPr>
        <p:spPr>
          <a:xfrm>
            <a:off x="6885985" y="392850"/>
            <a:ext cx="16100033" cy="5539978"/>
          </a:xfrm>
          <a:prstGeom prst="rect">
            <a:avLst/>
          </a:prstGeom>
          <a:noFill/>
        </p:spPr>
        <p:txBody>
          <a:bodyPr wrap="square" rtlCol="0">
            <a:spAutoFit/>
          </a:bodyPr>
          <a:lstStyle/>
          <a:p>
            <a:pPr algn="ctr"/>
            <a:r>
              <a:rPr lang="en-GB" sz="7200" b="1" dirty="0">
                <a:latin typeface="Perpetua" panose="02020502060401020303" pitchFamily="18" charset="0"/>
              </a:rPr>
              <a:t>Sensor Technologies for </a:t>
            </a:r>
          </a:p>
          <a:p>
            <a:pPr algn="ctr"/>
            <a:r>
              <a:rPr lang="en-GB" sz="7200" b="1" dirty="0">
                <a:latin typeface="Perpetua" panose="02020502060401020303" pitchFamily="18" charset="0"/>
              </a:rPr>
              <a:t>Remote Environmental Aquatic Monitoring</a:t>
            </a:r>
          </a:p>
          <a:p>
            <a:pPr algn="ctr">
              <a:lnSpc>
                <a:spcPct val="150000"/>
              </a:lnSpc>
            </a:pPr>
            <a:r>
              <a:rPr lang="en-GB" sz="4800" b="1" dirty="0">
                <a:solidFill>
                  <a:schemeClr val="accent1">
                    <a:lumMod val="75000"/>
                  </a:schemeClr>
                </a:solidFill>
                <a:latin typeface="Perpetua" panose="02020502060401020303" pitchFamily="18" charset="0"/>
              </a:rPr>
              <a:t>B Yu, J </a:t>
            </a:r>
            <a:r>
              <a:rPr lang="en-GB" sz="4800" b="1" dirty="0" err="1">
                <a:solidFill>
                  <a:schemeClr val="accent1">
                    <a:lumMod val="75000"/>
                  </a:schemeClr>
                </a:solidFill>
                <a:latin typeface="Perpetua" panose="02020502060401020303" pitchFamily="18" charset="0"/>
              </a:rPr>
              <a:t>O’Mahoney</a:t>
            </a:r>
            <a:r>
              <a:rPr lang="en-GB" sz="4800" b="1" dirty="0">
                <a:solidFill>
                  <a:schemeClr val="accent1">
                    <a:lumMod val="75000"/>
                  </a:schemeClr>
                </a:solidFill>
                <a:latin typeface="Perpetua" panose="02020502060401020303" pitchFamily="18" charset="0"/>
              </a:rPr>
              <a:t>, R Browne, J Ronan, M Abedini</a:t>
            </a:r>
          </a:p>
          <a:p>
            <a:pPr algn="ctr">
              <a:lnSpc>
                <a:spcPct val="150000"/>
              </a:lnSpc>
            </a:pPr>
            <a:r>
              <a:rPr lang="en-GB" sz="3600" b="1" dirty="0">
                <a:solidFill>
                  <a:schemeClr val="accent1">
                    <a:lumMod val="75000"/>
                  </a:schemeClr>
                </a:solidFill>
                <a:latin typeface="Perpetua" panose="02020502060401020303" pitchFamily="18" charset="0"/>
              </a:rPr>
              <a:t>South East Technological University, Waterford, Ireland</a:t>
            </a:r>
          </a:p>
        </p:txBody>
      </p:sp>
      <p:sp>
        <p:nvSpPr>
          <p:cNvPr id="7" name="TextBox 6"/>
          <p:cNvSpPr txBox="1"/>
          <p:nvPr/>
        </p:nvSpPr>
        <p:spPr>
          <a:xfrm>
            <a:off x="535615" y="6834454"/>
            <a:ext cx="28587176" cy="3338927"/>
          </a:xfrm>
          <a:prstGeom prst="rect">
            <a:avLst/>
          </a:prstGeom>
          <a:noFill/>
        </p:spPr>
        <p:txBody>
          <a:bodyPr wrap="square" rtlCol="0">
            <a:spAutoFit/>
          </a:bodyPr>
          <a:lstStyle/>
          <a:p>
            <a:pPr algn="just">
              <a:lnSpc>
                <a:spcPct val="150000"/>
              </a:lnSpc>
            </a:pPr>
            <a:r>
              <a:rPr lang="en-GB" sz="3600">
                <a:solidFill>
                  <a:schemeClr val="tx1">
                    <a:lumMod val="95000"/>
                    <a:lumOff val="5000"/>
                  </a:schemeClr>
                </a:solidFill>
                <a:latin typeface="Bodoni MT" panose="02070603080606020203" pitchFamily="18" charset="0"/>
              </a:rPr>
              <a:t>The work described in this poster is on developing a relatively low-cost optical sensor system using multiple narrow spectra response photodiodes with a function for remote aquatic monitoring and live data transmission for assessing the qualities of marine waters. We have produced a cloud-connected Microelectromechanical System (MEMS) solution to determine Nitrate and Dissolved Organic Carbon (DOC) in estuarine waters. Prototype units have also been fabricated for field testing.</a:t>
            </a:r>
            <a:endParaRPr lang="en-GB" sz="3600" dirty="0">
              <a:solidFill>
                <a:schemeClr val="tx1">
                  <a:lumMod val="95000"/>
                  <a:lumOff val="5000"/>
                </a:schemeClr>
              </a:solidFill>
              <a:latin typeface="Bodoni MT" panose="02070603080606020203" pitchFamily="18" charset="0"/>
            </a:endParaRPr>
          </a:p>
        </p:txBody>
      </p:sp>
      <p:cxnSp>
        <p:nvCxnSpPr>
          <p:cNvPr id="3" name="Straight Connector 2"/>
          <p:cNvCxnSpPr/>
          <p:nvPr/>
        </p:nvCxnSpPr>
        <p:spPr>
          <a:xfrm>
            <a:off x="571952" y="10528673"/>
            <a:ext cx="2894721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5081" y="14143844"/>
            <a:ext cx="1120691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4800" dirty="0" smtClean="0">
                <a:solidFill>
                  <a:schemeClr val="accent1">
                    <a:lumMod val="75000"/>
                  </a:schemeClr>
                </a:solidFill>
                <a:latin typeface="Bodoni MT" panose="02070603080606020203" pitchFamily="18" charset="0"/>
              </a:rPr>
              <a:t>3D printing and Electronics Methodologies</a:t>
            </a:r>
            <a:endParaRPr lang="en-GB" sz="4800" dirty="0">
              <a:solidFill>
                <a:schemeClr val="accent1">
                  <a:lumMod val="75000"/>
                </a:schemeClr>
              </a:solidFill>
              <a:latin typeface="Bodoni MT" panose="02070603080606020203" pitchFamily="18" charset="0"/>
            </a:endParaRPr>
          </a:p>
        </p:txBody>
      </p:sp>
      <p:pic>
        <p:nvPicPr>
          <p:cNvPr id="41" name="Picture 40"/>
          <p:cNvPicPr>
            <a:picLocks noChangeAspect="1"/>
          </p:cNvPicPr>
          <p:nvPr/>
        </p:nvPicPr>
        <p:blipFill>
          <a:blip r:embed="rId6"/>
          <a:stretch>
            <a:fillRect/>
          </a:stretch>
        </p:blipFill>
        <p:spPr>
          <a:xfrm>
            <a:off x="18866731" y="16382473"/>
            <a:ext cx="10894856" cy="5569236"/>
          </a:xfrm>
          <a:prstGeom prst="rect">
            <a:avLst/>
          </a:prstGeom>
        </p:spPr>
      </p:pic>
      <p:pic>
        <p:nvPicPr>
          <p:cNvPr id="42" name="Picture 41"/>
          <p:cNvPicPr>
            <a:picLocks noChangeAspect="1"/>
          </p:cNvPicPr>
          <p:nvPr/>
        </p:nvPicPr>
        <p:blipFill>
          <a:blip r:embed="rId7"/>
          <a:stretch>
            <a:fillRect/>
          </a:stretch>
        </p:blipFill>
        <p:spPr>
          <a:xfrm>
            <a:off x="13368816" y="27583041"/>
            <a:ext cx="9253499" cy="5511984"/>
          </a:xfrm>
          <a:prstGeom prst="rect">
            <a:avLst/>
          </a:prstGeom>
        </p:spPr>
      </p:pic>
      <p:cxnSp>
        <p:nvCxnSpPr>
          <p:cNvPr id="43" name="Straight Connector 42"/>
          <p:cNvCxnSpPr/>
          <p:nvPr/>
        </p:nvCxnSpPr>
        <p:spPr>
          <a:xfrm>
            <a:off x="663998" y="22563731"/>
            <a:ext cx="28947216"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8"/>
          <a:stretch>
            <a:fillRect/>
          </a:stretch>
        </p:blipFill>
        <p:spPr>
          <a:xfrm>
            <a:off x="22622315" y="28092144"/>
            <a:ext cx="7069897" cy="4795059"/>
          </a:xfrm>
          <a:prstGeom prst="rect">
            <a:avLst/>
          </a:prstGeom>
          <a:effectLst>
            <a:outerShdw blurRad="50800" dist="127000" dir="2700000" algn="tl" rotWithShape="0">
              <a:prstClr val="black">
                <a:alpha val="40000"/>
              </a:prstClr>
            </a:outerShdw>
          </a:effectLst>
        </p:spPr>
      </p:pic>
      <p:cxnSp>
        <p:nvCxnSpPr>
          <p:cNvPr id="45" name="Straight Connector 44"/>
          <p:cNvCxnSpPr/>
          <p:nvPr/>
        </p:nvCxnSpPr>
        <p:spPr>
          <a:xfrm>
            <a:off x="663998" y="33499225"/>
            <a:ext cx="2894721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36784" y="33847011"/>
            <a:ext cx="8795648"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4800" dirty="0" smtClean="0">
                <a:solidFill>
                  <a:schemeClr val="accent1">
                    <a:lumMod val="75000"/>
                  </a:schemeClr>
                </a:solidFill>
                <a:latin typeface="Bodoni MT" panose="02070603080606020203" pitchFamily="18" charset="0"/>
              </a:rPr>
              <a:t>Conclusion and future work</a:t>
            </a:r>
            <a:endParaRPr lang="en-GB" sz="4800" dirty="0">
              <a:solidFill>
                <a:schemeClr val="accent1">
                  <a:lumMod val="75000"/>
                </a:schemeClr>
              </a:solidFill>
              <a:latin typeface="Bodoni MT" panose="02070603080606020203" pitchFamily="18" charset="0"/>
            </a:endParaRPr>
          </a:p>
        </p:txBody>
      </p:sp>
      <p:sp>
        <p:nvSpPr>
          <p:cNvPr id="48" name="TextBox 47"/>
          <p:cNvSpPr txBox="1"/>
          <p:nvPr/>
        </p:nvSpPr>
        <p:spPr>
          <a:xfrm>
            <a:off x="19344835" y="21966952"/>
            <a:ext cx="10266379" cy="461665"/>
          </a:xfrm>
          <a:prstGeom prst="rect">
            <a:avLst/>
          </a:prstGeom>
          <a:noFill/>
        </p:spPr>
        <p:txBody>
          <a:bodyPr wrap="square" rtlCol="0">
            <a:spAutoFit/>
          </a:bodyPr>
          <a:lstStyle/>
          <a:p>
            <a:pPr algn="ctr"/>
            <a:r>
              <a:rPr lang="en-GB" sz="2400" dirty="0">
                <a:solidFill>
                  <a:schemeClr val="tx1">
                    <a:lumMod val="95000"/>
                    <a:lumOff val="5000"/>
                  </a:schemeClr>
                </a:solidFill>
                <a:latin typeface="Bodoni MT" panose="02070603080606020203" pitchFamily="18" charset="0"/>
              </a:rPr>
              <a:t>Electronics design of Multi-Sensors </a:t>
            </a:r>
            <a:r>
              <a:rPr lang="en-GB" sz="2400" dirty="0" smtClean="0">
                <a:solidFill>
                  <a:schemeClr val="tx1">
                    <a:lumMod val="95000"/>
                    <a:lumOff val="5000"/>
                  </a:schemeClr>
                </a:solidFill>
                <a:latin typeface="Bodoni MT" panose="02070603080606020203" pitchFamily="18" charset="0"/>
              </a:rPr>
              <a:t>for Aquatic </a:t>
            </a:r>
            <a:r>
              <a:rPr lang="en-GB" sz="2400" dirty="0">
                <a:solidFill>
                  <a:schemeClr val="tx1">
                    <a:lumMod val="95000"/>
                    <a:lumOff val="5000"/>
                  </a:schemeClr>
                </a:solidFill>
                <a:latin typeface="Bodoni MT" panose="02070603080606020203" pitchFamily="18" charset="0"/>
              </a:rPr>
              <a:t>m</a:t>
            </a:r>
            <a:r>
              <a:rPr lang="en-GB" sz="2400" dirty="0" smtClean="0">
                <a:solidFill>
                  <a:schemeClr val="tx1">
                    <a:lumMod val="95000"/>
                    <a:lumOff val="5000"/>
                  </a:schemeClr>
                </a:solidFill>
                <a:latin typeface="Bodoni MT" panose="02070603080606020203" pitchFamily="18" charset="0"/>
              </a:rPr>
              <a:t>onitoring </a:t>
            </a:r>
            <a:r>
              <a:rPr lang="en-GB" sz="2400" dirty="0">
                <a:solidFill>
                  <a:schemeClr val="tx1">
                    <a:lumMod val="95000"/>
                    <a:lumOff val="5000"/>
                  </a:schemeClr>
                </a:solidFill>
                <a:latin typeface="Bodoni MT" panose="02070603080606020203" pitchFamily="18" charset="0"/>
              </a:rPr>
              <a:t>system</a:t>
            </a:r>
          </a:p>
        </p:txBody>
      </p:sp>
      <p:sp>
        <p:nvSpPr>
          <p:cNvPr id="2" name="TextBox 1"/>
          <p:cNvSpPr txBox="1"/>
          <p:nvPr/>
        </p:nvSpPr>
        <p:spPr>
          <a:xfrm>
            <a:off x="509982" y="28144259"/>
            <a:ext cx="12251360" cy="4616648"/>
          </a:xfrm>
          <a:prstGeom prst="rect">
            <a:avLst/>
          </a:prstGeom>
          <a:noFill/>
        </p:spPr>
        <p:txBody>
          <a:bodyPr wrap="square" rtlCol="0">
            <a:spAutoFit/>
          </a:bodyPr>
          <a:lstStyle/>
          <a:p>
            <a:pPr algn="just">
              <a:lnSpc>
                <a:spcPct val="150000"/>
              </a:lnSpc>
            </a:pPr>
            <a:r>
              <a:rPr lang="en-GB" sz="2800">
                <a:solidFill>
                  <a:schemeClr val="tx1">
                    <a:lumMod val="95000"/>
                    <a:lumOff val="5000"/>
                  </a:schemeClr>
                </a:solidFill>
                <a:latin typeface="Bodoni MT" panose="02070603080606020203" pitchFamily="18" charset="0"/>
              </a:rPr>
              <a:t>The developed system's principle mainly relies on a smart micro-pumping unit produced by Radionics (extension output control to a 5A higher power cylinder pumping unit) to collect water samples from the sites. This sample flows through a self-designed 3D-printed flow cell ring. The pumping unit and UV Xenon flash lamp are synchronised by the control of Arduino Nano/Nano every finger size microchip and signal transmission between the controlling board and GSM board. Figure 5 shows an early version of the optical system design.</a:t>
            </a:r>
            <a:endParaRPr lang="en-GB" sz="2800" dirty="0">
              <a:solidFill>
                <a:schemeClr val="tx1">
                  <a:lumMod val="95000"/>
                  <a:lumOff val="5000"/>
                </a:schemeClr>
              </a:solidFill>
              <a:latin typeface="Bodoni MT" panose="02070603080606020203" pitchFamily="18" charset="0"/>
            </a:endParaRPr>
          </a:p>
        </p:txBody>
      </p:sp>
      <p:sp>
        <p:nvSpPr>
          <p:cNvPr id="37" name="TextBox 36"/>
          <p:cNvSpPr txBox="1"/>
          <p:nvPr/>
        </p:nvSpPr>
        <p:spPr>
          <a:xfrm>
            <a:off x="363546" y="40388556"/>
            <a:ext cx="8795648"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600" b="1" dirty="0" smtClean="0">
                <a:solidFill>
                  <a:schemeClr val="accent1">
                    <a:lumMod val="75000"/>
                  </a:schemeClr>
                </a:solidFill>
                <a:latin typeface="Bodoni MT" panose="02070603080606020203" pitchFamily="18" charset="0"/>
              </a:rPr>
              <a:t>References</a:t>
            </a:r>
            <a:endParaRPr lang="en-GB" sz="3600" b="1" dirty="0">
              <a:solidFill>
                <a:schemeClr val="accent1">
                  <a:lumMod val="75000"/>
                </a:schemeClr>
              </a:solidFill>
              <a:latin typeface="Bodoni MT" panose="02070603080606020203" pitchFamily="18" charset="0"/>
            </a:endParaRPr>
          </a:p>
        </p:txBody>
      </p:sp>
      <p:sp>
        <p:nvSpPr>
          <p:cNvPr id="39" name="TextBox 38"/>
          <p:cNvSpPr txBox="1"/>
          <p:nvPr/>
        </p:nvSpPr>
        <p:spPr>
          <a:xfrm>
            <a:off x="399444" y="40936221"/>
            <a:ext cx="17519500" cy="2340449"/>
          </a:xfrm>
          <a:prstGeom prst="rect">
            <a:avLst/>
          </a:prstGeom>
          <a:noFill/>
        </p:spPr>
        <p:txBody>
          <a:bodyPr wrap="square" rtlCol="0">
            <a:spAutoFit/>
          </a:bodyPr>
          <a:lstStyle/>
          <a:p>
            <a:pPr algn="just">
              <a:lnSpc>
                <a:spcPct val="150000"/>
              </a:lnSpc>
            </a:pPr>
            <a:r>
              <a:rPr lang="en-GB" dirty="0">
                <a:solidFill>
                  <a:schemeClr val="tx1">
                    <a:lumMod val="95000"/>
                    <a:lumOff val="5000"/>
                  </a:schemeClr>
                </a:solidFill>
                <a:latin typeface="Bodoni MT" panose="02070603080606020203" pitchFamily="18" charset="0"/>
              </a:rPr>
              <a:t>Anthony, E. C., Peter, H. S., &amp; Yvonne, C. (2001). Determination of Nitrate in Water Containing Dissolved Organic Carbon by Ultraviolet Spectroscopy. International Journal of Environmental Analytical Chemistry, 49-59.</a:t>
            </a:r>
          </a:p>
          <a:p>
            <a:pPr algn="just">
              <a:lnSpc>
                <a:spcPct val="150000"/>
              </a:lnSpc>
            </a:pPr>
            <a:r>
              <a:rPr lang="en-GB" dirty="0">
                <a:solidFill>
                  <a:schemeClr val="tx1">
                    <a:lumMod val="95000"/>
                    <a:lumOff val="5000"/>
                  </a:schemeClr>
                </a:solidFill>
                <a:latin typeface="Bodoni MT" panose="02070603080606020203" pitchFamily="18" charset="0"/>
              </a:rPr>
              <a:t>Pierre, F., Gabriel , D., &amp; Ricardo , R. (2022). Influence of the conservation mode of seawater for dissolved organic carbon analysis. Marine Environmental Research.</a:t>
            </a:r>
          </a:p>
          <a:p>
            <a:pPr algn="just">
              <a:lnSpc>
                <a:spcPct val="150000"/>
              </a:lnSpc>
            </a:pPr>
            <a:r>
              <a:rPr lang="en-GB" dirty="0">
                <a:solidFill>
                  <a:schemeClr val="tx1">
                    <a:lumMod val="95000"/>
                    <a:lumOff val="5000"/>
                  </a:schemeClr>
                </a:solidFill>
                <a:latin typeface="Bodoni MT" panose="02070603080606020203" pitchFamily="18" charset="0"/>
              </a:rPr>
              <a:t>Wang, H., </a:t>
            </a:r>
            <a:r>
              <a:rPr lang="en-GB" dirty="0" err="1">
                <a:solidFill>
                  <a:schemeClr val="tx1">
                    <a:lumMod val="95000"/>
                    <a:lumOff val="5000"/>
                  </a:schemeClr>
                </a:solidFill>
                <a:latin typeface="Bodoni MT" panose="02070603080606020203" pitchFamily="18" charset="0"/>
              </a:rPr>
              <a:t>Ju</a:t>
            </a:r>
            <a:r>
              <a:rPr lang="en-GB" dirty="0">
                <a:solidFill>
                  <a:schemeClr val="tx1">
                    <a:lumMod val="95000"/>
                    <a:lumOff val="5000"/>
                  </a:schemeClr>
                </a:solidFill>
                <a:latin typeface="Bodoni MT" panose="02070603080606020203" pitchFamily="18" charset="0"/>
              </a:rPr>
              <a:t>, A., &amp; Wang, L. (2021). Ultraviolet Spectroscopic Detection of Nitrate and Nitrite in Seawater Simultaneously Based on Partial Least Squares. Molecules, 3685.</a:t>
            </a:r>
          </a:p>
          <a:p>
            <a:pPr algn="just">
              <a:lnSpc>
                <a:spcPct val="150000"/>
              </a:lnSpc>
            </a:pPr>
            <a:endParaRPr lang="en-GB" sz="2800" dirty="0">
              <a:solidFill>
                <a:schemeClr val="tx1">
                  <a:lumMod val="95000"/>
                  <a:lumOff val="5000"/>
                </a:schemeClr>
              </a:solidFill>
              <a:latin typeface="Bodoni MT" panose="02070603080606020203" pitchFamily="18" charset="0"/>
            </a:endParaRPr>
          </a:p>
        </p:txBody>
      </p:sp>
      <p:pic>
        <p:nvPicPr>
          <p:cNvPr id="13" name="Picture 12"/>
          <p:cNvPicPr>
            <a:picLocks noChangeAspect="1"/>
          </p:cNvPicPr>
          <p:nvPr/>
        </p:nvPicPr>
        <p:blipFill>
          <a:blip r:embed="rId9"/>
          <a:stretch>
            <a:fillRect/>
          </a:stretch>
        </p:blipFill>
        <p:spPr>
          <a:xfrm>
            <a:off x="17773607" y="33763611"/>
            <a:ext cx="10150026" cy="4905351"/>
          </a:xfrm>
          <a:prstGeom prst="rect">
            <a:avLst/>
          </a:prstGeom>
          <a:effectLst>
            <a:outerShdw blurRad="50800" dist="127000" dir="2700000" algn="tl" rotWithShape="0">
              <a:prstClr val="black">
                <a:alpha val="40000"/>
              </a:prstClr>
            </a:outerShdw>
          </a:effectLst>
        </p:spPr>
      </p:pic>
      <p:pic>
        <p:nvPicPr>
          <p:cNvPr id="47" name="Content Placeholder 3"/>
          <p:cNvPicPr>
            <a:picLocks noChangeAspect="1"/>
          </p:cNvPicPr>
          <p:nvPr/>
        </p:nvPicPr>
        <p:blipFill rotWithShape="1">
          <a:blip r:embed="rId10" cstate="print">
            <a:extLst>
              <a:ext uri="{28A0092B-C50C-407E-A947-70E740481C1C}">
                <a14:useLocalDpi xmlns:a14="http://schemas.microsoft.com/office/drawing/2010/main" val="0"/>
              </a:ext>
            </a:extLst>
          </a:blip>
          <a:srcRect t="19527" b="22958"/>
          <a:stretch/>
        </p:blipFill>
        <p:spPr>
          <a:xfrm rot="10800000">
            <a:off x="18906622" y="10792353"/>
            <a:ext cx="10637146" cy="4889048"/>
          </a:xfrm>
          <a:prstGeom prst="rect">
            <a:avLst/>
          </a:prstGeom>
          <a:effectLst>
            <a:outerShdw blurRad="50800" dist="127000" dir="2700000" algn="tl" rotWithShape="0">
              <a:prstClr val="black">
                <a:alpha val="40000"/>
              </a:prstClr>
            </a:outerShdw>
          </a:effectLst>
        </p:spPr>
      </p:pic>
      <p:sp>
        <p:nvSpPr>
          <p:cNvPr id="49" name="TextBox 48"/>
          <p:cNvSpPr txBox="1"/>
          <p:nvPr/>
        </p:nvSpPr>
        <p:spPr>
          <a:xfrm>
            <a:off x="21541136" y="15838174"/>
            <a:ext cx="5873775"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UV </a:t>
            </a:r>
            <a:r>
              <a:rPr lang="en-GB" sz="2400" dirty="0">
                <a:solidFill>
                  <a:schemeClr val="tx1">
                    <a:lumMod val="95000"/>
                    <a:lumOff val="5000"/>
                  </a:schemeClr>
                </a:solidFill>
                <a:latin typeface="Bodoni MT" panose="02070603080606020203" pitchFamily="18" charset="0"/>
              </a:rPr>
              <a:t>optical </a:t>
            </a:r>
            <a:r>
              <a:rPr lang="en-GB" sz="2400" dirty="0" smtClean="0">
                <a:solidFill>
                  <a:schemeClr val="tx1">
                    <a:lumMod val="95000"/>
                    <a:lumOff val="5000"/>
                  </a:schemeClr>
                </a:solidFill>
                <a:latin typeface="Bodoni MT" panose="02070603080606020203" pitchFamily="18" charset="0"/>
              </a:rPr>
              <a:t>photodiodes flowing system</a:t>
            </a:r>
            <a:endParaRPr lang="en-GB" sz="2400" dirty="0">
              <a:solidFill>
                <a:schemeClr val="tx1">
                  <a:lumMod val="95000"/>
                  <a:lumOff val="5000"/>
                </a:schemeClr>
              </a:solidFill>
              <a:latin typeface="Bodoni MT" panose="02070603080606020203" pitchFamily="18" charset="0"/>
            </a:endParaRPr>
          </a:p>
        </p:txBody>
      </p:sp>
      <p:pic>
        <p:nvPicPr>
          <p:cNvPr id="50" name="Picture 49"/>
          <p:cNvPicPr>
            <a:picLocks noChangeAspect="1"/>
          </p:cNvPicPr>
          <p:nvPr/>
        </p:nvPicPr>
        <p:blipFill rotWithShape="1">
          <a:blip r:embed="rId11">
            <a:extLst>
              <a:ext uri="{28A0092B-C50C-407E-A947-70E740481C1C}">
                <a14:useLocalDpi xmlns:a14="http://schemas.microsoft.com/office/drawing/2010/main" val="0"/>
              </a:ext>
            </a:extLst>
          </a:blip>
          <a:srcRect t="4185" r="54660" b="35969"/>
          <a:stretch/>
        </p:blipFill>
        <p:spPr>
          <a:xfrm>
            <a:off x="14568149" y="17791777"/>
            <a:ext cx="3945915" cy="4125299"/>
          </a:xfrm>
          <a:prstGeom prst="rect">
            <a:avLst/>
          </a:prstGeom>
          <a:effectLst>
            <a:outerShdw blurRad="50800" dist="127000" dir="2700000" algn="tl" rotWithShape="0">
              <a:prstClr val="black">
                <a:alpha val="40000"/>
              </a:prstClr>
            </a:outerShdw>
          </a:effectLst>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l="22218" r="6595"/>
          <a:stretch/>
        </p:blipFill>
        <p:spPr>
          <a:xfrm rot="5400000">
            <a:off x="14666385" y="13564835"/>
            <a:ext cx="3528392" cy="3721706"/>
          </a:xfrm>
          <a:prstGeom prst="rect">
            <a:avLst/>
          </a:prstGeom>
          <a:effectLst>
            <a:outerShdw blurRad="50800" dist="127000" dir="2700000" algn="tl" rotWithShape="0">
              <a:prstClr val="black">
                <a:alpha val="40000"/>
              </a:prstClr>
            </a:outerShdw>
          </a:effectLst>
        </p:spPr>
      </p:pic>
      <p:sp>
        <p:nvSpPr>
          <p:cNvPr id="51" name="TextBox 50"/>
          <p:cNvSpPr txBox="1"/>
          <p:nvPr/>
        </p:nvSpPr>
        <p:spPr>
          <a:xfrm>
            <a:off x="14114203" y="17305339"/>
            <a:ext cx="4752528"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SLA 3D printed objects</a:t>
            </a:r>
            <a:endParaRPr lang="en-GB" sz="2400" dirty="0">
              <a:solidFill>
                <a:schemeClr val="tx1">
                  <a:lumMod val="95000"/>
                  <a:lumOff val="5000"/>
                </a:schemeClr>
              </a:solidFill>
              <a:latin typeface="Bodoni MT" panose="02070603080606020203" pitchFamily="18" charset="0"/>
            </a:endParaRPr>
          </a:p>
        </p:txBody>
      </p:sp>
      <p:sp>
        <p:nvSpPr>
          <p:cNvPr id="53" name="TextBox 52"/>
          <p:cNvSpPr txBox="1"/>
          <p:nvPr/>
        </p:nvSpPr>
        <p:spPr>
          <a:xfrm>
            <a:off x="13651364" y="21999709"/>
            <a:ext cx="5556855"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MQTT mobile network data transmission</a:t>
            </a:r>
            <a:endParaRPr lang="en-GB" sz="2400" dirty="0">
              <a:solidFill>
                <a:schemeClr val="tx1">
                  <a:lumMod val="95000"/>
                  <a:lumOff val="5000"/>
                </a:schemeClr>
              </a:solidFill>
              <a:latin typeface="Bodoni MT" panose="02070603080606020203" pitchFamily="18" charset="0"/>
            </a:endParaRPr>
          </a:p>
        </p:txBody>
      </p:sp>
      <p:sp>
        <p:nvSpPr>
          <p:cNvPr id="54" name="TextBox 53"/>
          <p:cNvSpPr txBox="1"/>
          <p:nvPr/>
        </p:nvSpPr>
        <p:spPr>
          <a:xfrm>
            <a:off x="13650171" y="27078369"/>
            <a:ext cx="10266379"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Nitrate standard solutions calibration for the 220nm response.</a:t>
            </a:r>
            <a:endParaRPr lang="en-GB" sz="2400" dirty="0">
              <a:solidFill>
                <a:schemeClr val="tx1">
                  <a:lumMod val="95000"/>
                  <a:lumOff val="5000"/>
                </a:schemeClr>
              </a:solidFill>
              <a:latin typeface="Bodoni MT" panose="02070603080606020203" pitchFamily="18" charset="0"/>
            </a:endParaRPr>
          </a:p>
        </p:txBody>
      </p:sp>
      <p:pic>
        <p:nvPicPr>
          <p:cNvPr id="17" name="Picture 16"/>
          <p:cNvPicPr>
            <a:picLocks noChangeAspect="1"/>
          </p:cNvPicPr>
          <p:nvPr/>
        </p:nvPicPr>
        <p:blipFill>
          <a:blip r:embed="rId13"/>
          <a:stretch>
            <a:fillRect/>
          </a:stretch>
        </p:blipFill>
        <p:spPr>
          <a:xfrm>
            <a:off x="22622315" y="22801257"/>
            <a:ext cx="7056618" cy="4144159"/>
          </a:xfrm>
          <a:prstGeom prst="rect">
            <a:avLst/>
          </a:prstGeom>
          <a:effectLst>
            <a:outerShdw blurRad="50800" dist="127000" dir="2700000" algn="tl" rotWithShape="0">
              <a:prstClr val="black">
                <a:alpha val="40000"/>
              </a:prstClr>
            </a:outerShdw>
          </a:effectLst>
        </p:spPr>
      </p:pic>
      <p:sp>
        <p:nvSpPr>
          <p:cNvPr id="55" name="TextBox 54"/>
          <p:cNvSpPr txBox="1"/>
          <p:nvPr/>
        </p:nvSpPr>
        <p:spPr>
          <a:xfrm>
            <a:off x="18290029" y="38904566"/>
            <a:ext cx="10832762"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72 hours on-site nitrate concentration estuarine test at Waterford river site </a:t>
            </a:r>
            <a:endParaRPr lang="en-GB" sz="2400" dirty="0">
              <a:solidFill>
                <a:schemeClr val="tx1">
                  <a:lumMod val="95000"/>
                  <a:lumOff val="5000"/>
                </a:schemeClr>
              </a:solidFill>
              <a:latin typeface="Bodoni MT" panose="02070603080606020203" pitchFamily="18" charset="0"/>
            </a:endParaRPr>
          </a:p>
        </p:txBody>
      </p:sp>
      <p:sp>
        <p:nvSpPr>
          <p:cNvPr id="56" name="TextBox 55"/>
          <p:cNvSpPr txBox="1"/>
          <p:nvPr/>
        </p:nvSpPr>
        <p:spPr>
          <a:xfrm>
            <a:off x="22622315" y="27124535"/>
            <a:ext cx="7200800" cy="830997"/>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Nitrate sensor validation by sea water samples laboratory analysed results . </a:t>
            </a:r>
            <a:endParaRPr lang="en-GB" sz="2400" dirty="0">
              <a:solidFill>
                <a:schemeClr val="tx1">
                  <a:lumMod val="95000"/>
                  <a:lumOff val="5000"/>
                </a:schemeClr>
              </a:solidFill>
              <a:latin typeface="Bodoni MT" panose="02070603080606020203" pitchFamily="18" charset="0"/>
            </a:endParaRPr>
          </a:p>
        </p:txBody>
      </p:sp>
      <p:sp>
        <p:nvSpPr>
          <p:cNvPr id="57" name="TextBox 56"/>
          <p:cNvSpPr txBox="1"/>
          <p:nvPr/>
        </p:nvSpPr>
        <p:spPr>
          <a:xfrm>
            <a:off x="13158244" y="32999306"/>
            <a:ext cx="10266379"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Optical nutrient system layout</a:t>
            </a:r>
            <a:endParaRPr lang="en-GB" sz="2400" dirty="0">
              <a:solidFill>
                <a:schemeClr val="tx1">
                  <a:lumMod val="95000"/>
                  <a:lumOff val="5000"/>
                </a:schemeClr>
              </a:solidFill>
              <a:latin typeface="Bodoni MT" panose="02070603080606020203" pitchFamily="18" charset="0"/>
            </a:endParaRPr>
          </a:p>
        </p:txBody>
      </p:sp>
      <p:sp>
        <p:nvSpPr>
          <p:cNvPr id="58" name="TextBox 57"/>
          <p:cNvSpPr txBox="1"/>
          <p:nvPr/>
        </p:nvSpPr>
        <p:spPr>
          <a:xfrm>
            <a:off x="21017434" y="32956299"/>
            <a:ext cx="10266379"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Wexford harbour in-field testing</a:t>
            </a:r>
            <a:endParaRPr lang="en-GB" sz="2400" dirty="0">
              <a:solidFill>
                <a:schemeClr val="tx1">
                  <a:lumMod val="95000"/>
                  <a:lumOff val="5000"/>
                </a:schemeClr>
              </a:solidFill>
              <a:latin typeface="Bodoni MT" panose="02070603080606020203" pitchFamily="18" charset="0"/>
            </a:endParaRPr>
          </a:p>
        </p:txBody>
      </p:sp>
      <p:pic>
        <p:nvPicPr>
          <p:cNvPr id="18" name="Picture 17"/>
          <p:cNvPicPr>
            <a:picLocks noChangeAspect="1"/>
          </p:cNvPicPr>
          <p:nvPr/>
        </p:nvPicPr>
        <p:blipFill rotWithShape="1">
          <a:blip r:embed="rId14" cstate="print">
            <a:extLst>
              <a:ext uri="{28A0092B-C50C-407E-A947-70E740481C1C}">
                <a14:useLocalDpi xmlns:a14="http://schemas.microsoft.com/office/drawing/2010/main" val="0"/>
              </a:ext>
            </a:extLst>
          </a:blip>
          <a:srcRect t="13411" b="10915"/>
          <a:stretch/>
        </p:blipFill>
        <p:spPr>
          <a:xfrm rot="5400000">
            <a:off x="26104646" y="34976278"/>
            <a:ext cx="4894994" cy="2490374"/>
          </a:xfrm>
          <a:prstGeom prst="rect">
            <a:avLst/>
          </a:prstGeom>
          <a:effectLst>
            <a:outerShdw blurRad="50800" dist="114300" dir="2700000" algn="tl" rotWithShape="0">
              <a:prstClr val="black">
                <a:alpha val="40000"/>
              </a:prstClr>
            </a:outerShdw>
          </a:effectLst>
        </p:spPr>
      </p:pic>
      <p:pic>
        <p:nvPicPr>
          <p:cNvPr id="9"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l="22218" r="6595"/>
          <a:stretch/>
        </p:blipFill>
        <p:spPr>
          <a:xfrm rot="5400000">
            <a:off x="14777700" y="13453520"/>
            <a:ext cx="3528392" cy="3944336"/>
          </a:xfrm>
          <a:prstGeom prst="rect">
            <a:avLst/>
          </a:prstGeom>
          <a:effectLst>
            <a:outerShdw blurRad="50800" dist="127000" dir="2700000" algn="tl" rotWithShape="0">
              <a:prstClr val="black">
                <a:alpha val="40000"/>
              </a:prstClr>
            </a:outerShdw>
          </a:effectLst>
        </p:spPr>
      </p:pic>
      <p:sp>
        <p:nvSpPr>
          <p:cNvPr id="12" name="TextBox 50"/>
          <p:cNvSpPr txBox="1"/>
          <p:nvPr/>
        </p:nvSpPr>
        <p:spPr>
          <a:xfrm>
            <a:off x="14114203" y="17305339"/>
            <a:ext cx="4752528"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SLA 3D printed objects</a:t>
            </a:r>
            <a:endParaRPr lang="en-GB" sz="2400" dirty="0">
              <a:solidFill>
                <a:schemeClr val="tx1">
                  <a:lumMod val="95000"/>
                  <a:lumOff val="5000"/>
                </a:schemeClr>
              </a:solidFill>
              <a:latin typeface="Bodoni MT" panose="02070603080606020203" pitchFamily="18" charset="0"/>
            </a:endParaRPr>
          </a:p>
        </p:txBody>
      </p:sp>
      <p:sp>
        <p:nvSpPr>
          <p:cNvPr id="16" name="TextBox 52"/>
          <p:cNvSpPr txBox="1"/>
          <p:nvPr/>
        </p:nvSpPr>
        <p:spPr>
          <a:xfrm>
            <a:off x="13651364" y="21999709"/>
            <a:ext cx="5556855"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MQTT mobile network data transmission</a:t>
            </a:r>
            <a:endParaRPr lang="en-GB" sz="2400" dirty="0">
              <a:solidFill>
                <a:schemeClr val="tx1">
                  <a:lumMod val="95000"/>
                  <a:lumOff val="5000"/>
                </a:schemeClr>
              </a:solidFill>
              <a:latin typeface="Bodoni MT" panose="02070603080606020203" pitchFamily="18" charset="0"/>
            </a:endParaRPr>
          </a:p>
        </p:txBody>
      </p:sp>
      <p:sp>
        <p:nvSpPr>
          <p:cNvPr id="19" name="TextBox 53"/>
          <p:cNvSpPr txBox="1"/>
          <p:nvPr/>
        </p:nvSpPr>
        <p:spPr>
          <a:xfrm>
            <a:off x="13650171" y="27078369"/>
            <a:ext cx="10266379"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Nitrate standard solutions calibration for the 220nm response.</a:t>
            </a:r>
            <a:endParaRPr lang="en-GB" sz="2400" dirty="0">
              <a:solidFill>
                <a:schemeClr val="tx1">
                  <a:lumMod val="95000"/>
                  <a:lumOff val="5000"/>
                </a:schemeClr>
              </a:solidFill>
              <a:latin typeface="Bodoni MT" panose="02070603080606020203" pitchFamily="18" charset="0"/>
            </a:endParaRPr>
          </a:p>
        </p:txBody>
      </p:sp>
      <p:pic>
        <p:nvPicPr>
          <p:cNvPr id="20" name="Picture 16"/>
          <p:cNvPicPr>
            <a:picLocks noChangeAspect="1"/>
          </p:cNvPicPr>
          <p:nvPr/>
        </p:nvPicPr>
        <p:blipFill>
          <a:blip r:embed="rId13"/>
          <a:stretch>
            <a:fillRect/>
          </a:stretch>
        </p:blipFill>
        <p:spPr>
          <a:xfrm>
            <a:off x="22622315" y="22801257"/>
            <a:ext cx="7056618" cy="4144159"/>
          </a:xfrm>
          <a:prstGeom prst="rect">
            <a:avLst/>
          </a:prstGeom>
          <a:effectLst>
            <a:outerShdw blurRad="50800" dist="127000" dir="2700000" algn="tl" rotWithShape="0">
              <a:prstClr val="black">
                <a:alpha val="40000"/>
              </a:prstClr>
            </a:outerShdw>
          </a:effectLst>
        </p:spPr>
      </p:pic>
      <p:sp>
        <p:nvSpPr>
          <p:cNvPr id="21" name="TextBox 54"/>
          <p:cNvSpPr txBox="1"/>
          <p:nvPr/>
        </p:nvSpPr>
        <p:spPr>
          <a:xfrm>
            <a:off x="18290029" y="38904566"/>
            <a:ext cx="10832762"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72 hours on-site nitrate concentration estuarine test at Waterford river site </a:t>
            </a:r>
            <a:endParaRPr lang="en-GB" sz="2400" dirty="0">
              <a:solidFill>
                <a:schemeClr val="tx1">
                  <a:lumMod val="95000"/>
                  <a:lumOff val="5000"/>
                </a:schemeClr>
              </a:solidFill>
              <a:latin typeface="Bodoni MT" panose="02070603080606020203" pitchFamily="18" charset="0"/>
            </a:endParaRPr>
          </a:p>
        </p:txBody>
      </p:sp>
      <p:sp>
        <p:nvSpPr>
          <p:cNvPr id="22" name="TextBox 55"/>
          <p:cNvSpPr txBox="1"/>
          <p:nvPr/>
        </p:nvSpPr>
        <p:spPr>
          <a:xfrm>
            <a:off x="22622315" y="27124535"/>
            <a:ext cx="7200800" cy="830997"/>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Nitrate sensor validation by sea water samples laboratory analysed results . </a:t>
            </a:r>
            <a:endParaRPr lang="en-GB" sz="2400" dirty="0">
              <a:solidFill>
                <a:schemeClr val="tx1">
                  <a:lumMod val="95000"/>
                  <a:lumOff val="5000"/>
                </a:schemeClr>
              </a:solidFill>
              <a:latin typeface="Bodoni MT" panose="02070603080606020203" pitchFamily="18" charset="0"/>
            </a:endParaRPr>
          </a:p>
        </p:txBody>
      </p:sp>
      <p:sp>
        <p:nvSpPr>
          <p:cNvPr id="24" name="TextBox 56"/>
          <p:cNvSpPr txBox="1"/>
          <p:nvPr/>
        </p:nvSpPr>
        <p:spPr>
          <a:xfrm>
            <a:off x="13158244" y="32999306"/>
            <a:ext cx="10266379"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Optical nutrient system layout</a:t>
            </a:r>
            <a:endParaRPr lang="en-GB" sz="2400" dirty="0">
              <a:solidFill>
                <a:schemeClr val="tx1">
                  <a:lumMod val="95000"/>
                  <a:lumOff val="5000"/>
                </a:schemeClr>
              </a:solidFill>
              <a:latin typeface="Bodoni MT" panose="02070603080606020203" pitchFamily="18" charset="0"/>
            </a:endParaRPr>
          </a:p>
        </p:txBody>
      </p:sp>
      <p:sp>
        <p:nvSpPr>
          <p:cNvPr id="26" name="TextBox 57"/>
          <p:cNvSpPr txBox="1"/>
          <p:nvPr/>
        </p:nvSpPr>
        <p:spPr>
          <a:xfrm>
            <a:off x="21017434" y="32956299"/>
            <a:ext cx="10266379" cy="461665"/>
          </a:xfrm>
          <a:prstGeom prst="rect">
            <a:avLst/>
          </a:prstGeom>
          <a:noFill/>
        </p:spPr>
        <p:txBody>
          <a:bodyPr wrap="square" rtlCol="0">
            <a:spAutoFit/>
          </a:bodyPr>
          <a:lstStyle/>
          <a:p>
            <a:pPr algn="ctr"/>
            <a:r>
              <a:rPr lang="en-GB" sz="2400" dirty="0" smtClean="0">
                <a:solidFill>
                  <a:schemeClr val="tx1">
                    <a:lumMod val="95000"/>
                    <a:lumOff val="5000"/>
                  </a:schemeClr>
                </a:solidFill>
                <a:latin typeface="Bodoni MT" panose="02070603080606020203" pitchFamily="18" charset="0"/>
              </a:rPr>
              <a:t>Wexford harbour in-field testing</a:t>
            </a:r>
            <a:endParaRPr lang="en-GB" sz="2400" dirty="0">
              <a:solidFill>
                <a:schemeClr val="tx1">
                  <a:lumMod val="95000"/>
                  <a:lumOff val="5000"/>
                </a:schemeClr>
              </a:solidFill>
              <a:latin typeface="Bodoni MT" panose="02070603080606020203" pitchFamily="18" charset="0"/>
            </a:endParaRPr>
          </a:p>
        </p:txBody>
      </p:sp>
      <p:pic>
        <p:nvPicPr>
          <p:cNvPr id="28" name="Picture 17"/>
          <p:cNvPicPr>
            <a:picLocks noChangeAspect="1"/>
          </p:cNvPicPr>
          <p:nvPr/>
        </p:nvPicPr>
        <p:blipFill rotWithShape="1">
          <a:blip r:embed="rId14" cstate="print">
            <a:extLst>
              <a:ext uri="{28A0092B-C50C-407E-A947-70E740481C1C}">
                <a14:useLocalDpi xmlns:a14="http://schemas.microsoft.com/office/drawing/2010/main" val="0"/>
              </a:ext>
            </a:extLst>
          </a:blip>
          <a:srcRect t="13411" b="10915"/>
          <a:stretch/>
        </p:blipFill>
        <p:spPr>
          <a:xfrm rot="5400000">
            <a:off x="26104646" y="34976278"/>
            <a:ext cx="4894994" cy="2490374"/>
          </a:xfrm>
          <a:prstGeom prst="rect">
            <a:avLst/>
          </a:prstGeom>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1820095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348095CE56E4885A9846249303A88" ma:contentTypeVersion="14" ma:contentTypeDescription="Create a new document." ma:contentTypeScope="" ma:versionID="80091da1bab6904b5ecc5a47f94ba07e">
  <xsd:schema xmlns:xsd="http://www.w3.org/2001/XMLSchema" xmlns:xs="http://www.w3.org/2001/XMLSchema" xmlns:p="http://schemas.microsoft.com/office/2006/metadata/properties" xmlns:ns3="2ea4ff83-277f-4ad3-9e12-a0487c54d69d" xmlns:ns4="156edfcc-0bc7-4902-8c47-b6edd314bfe9" targetNamespace="http://schemas.microsoft.com/office/2006/metadata/properties" ma:root="true" ma:fieldsID="a129c61e62cab61b2eabe44013a90f6b" ns3:_="" ns4:_="">
    <xsd:import namespace="2ea4ff83-277f-4ad3-9e12-a0487c54d69d"/>
    <xsd:import namespace="156edfcc-0bc7-4902-8c47-b6edd314bfe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4ff83-277f-4ad3-9e12-a0487c54d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6edfcc-0bc7-4902-8c47-b6edd314bf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ea4ff83-277f-4ad3-9e12-a0487c54d69d" xsi:nil="true"/>
  </documentManagement>
</p:properties>
</file>

<file path=customXml/itemProps1.xml><?xml version="1.0" encoding="utf-8"?>
<ds:datastoreItem xmlns:ds="http://schemas.openxmlformats.org/officeDocument/2006/customXml" ds:itemID="{CDF6F88C-28FF-4AEC-9500-54E0E955E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4ff83-277f-4ad3-9e12-a0487c54d69d"/>
    <ds:schemaRef ds:uri="156edfcc-0bc7-4902-8c47-b6edd314b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F386BF-DC9A-4141-A48E-3965ABC96037}">
  <ds:schemaRefs>
    <ds:schemaRef ds:uri="http://schemas.microsoft.com/sharepoint/v3/contenttype/forms"/>
  </ds:schemaRefs>
</ds:datastoreItem>
</file>

<file path=customXml/itemProps3.xml><?xml version="1.0" encoding="utf-8"?>
<ds:datastoreItem xmlns:ds="http://schemas.openxmlformats.org/officeDocument/2006/customXml" ds:itemID="{D437FD22-A27F-489E-A576-721E0A92F6C2}">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156edfcc-0bc7-4902-8c47-b6edd314bfe9"/>
    <ds:schemaRef ds:uri="http://purl.org/dc/elements/1.1/"/>
    <ds:schemaRef ds:uri="http://schemas.microsoft.com/office/2006/metadata/properties"/>
    <ds:schemaRef ds:uri="2ea4ff83-277f-4ad3-9e12-a0487c54d69d"/>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2058</TotalTime>
  <Words>832</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Bodoni MT</vt:lpstr>
      <vt:lpstr>Calibri</vt:lpstr>
      <vt:lpstr>Calibri Light</vt:lpstr>
      <vt:lpstr>等线</vt:lpstr>
      <vt:lpstr>Perpetua</vt:lpstr>
      <vt:lpstr>Office Theme</vt:lpstr>
      <vt:lpstr>PowerPoint Presentation</vt:lpstr>
    </vt:vector>
  </TitlesOfParts>
  <Company>Waterford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Ronan Browne</dc:creator>
  <cp:lastModifiedBy>Ronan Browne</cp:lastModifiedBy>
  <cp:revision>144</cp:revision>
  <dcterms:created xsi:type="dcterms:W3CDTF">2022-04-21T11:47:01Z</dcterms:created>
  <dcterms:modified xsi:type="dcterms:W3CDTF">2023-05-09T15:22:02Z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0x01010067E348095CE56E4885A9846249303A88</vt:lpwstr>
  </property>
</Properties>
</file>